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3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1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showSpecialPlsOnTitleSld="0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b="0" g="0" r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autoAdjust="0" sz="15558"/>
    <p:restoredTop autoAdjust="0" sz="94291"/>
  </p:normalViewPr>
  <p:slideViewPr>
    <p:cSldViewPr>
      <p:cViewPr varScale="1">
        <p:scale>
          <a:sx d="100" n="66"/>
          <a:sy d="100" n="66"/>
        </p:scale>
        <p:origin x="792" y="78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  <p:sldLst>
      <p:sld collapse="1" r:id="rId1"/>
    </p:sldLst>
  </p:outlin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100"/>
        <a:sy d="100" n="100"/>
      </p:scale>
      <p:origin x="0" y="0"/>
    </p:cViewPr>
  </p:sorterViewPr>
  <p:notesViewPr>
    <p:cSldViewPr>
      <p:cViewPr varScale="1">
        <p:scale>
          <a:sx d="100" n="57"/>
          <a:sy d="100" n="57"/>
        </p:scale>
        <p:origin x="1782" y="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<Relationships xmlns="http://schemas.openxmlformats.org/package/2006/relationships"><Relationship Id="rId98" Target="slides/slide90.xml" Type="http://schemas.openxmlformats.org/officeDocument/2006/relationships/slide"/><Relationship Id="rId93" Target="slides/slide85.xml" Type="http://schemas.openxmlformats.org/officeDocument/2006/relationships/slide"/><Relationship Id="rId92" Target="slides/slide84.xml" Type="http://schemas.openxmlformats.org/officeDocument/2006/relationships/slide"/><Relationship Id="rId91" Target="slides/slide83.xml" Type="http://schemas.openxmlformats.org/officeDocument/2006/relationships/slide"/><Relationship Id="rId90" Target="slides/slide82.xml" Type="http://schemas.openxmlformats.org/officeDocument/2006/relationships/slide"/><Relationship Id="rId83" Target="slides/slide75.xml" Type="http://schemas.openxmlformats.org/officeDocument/2006/relationships/slide"/><Relationship Id="rId82" Target="slides/slide74.xml" Type="http://schemas.openxmlformats.org/officeDocument/2006/relationships/slide"/><Relationship Id="rId81" Target="slides/slide73.xml" Type="http://schemas.openxmlformats.org/officeDocument/2006/relationships/slide"/><Relationship Id="rId80" Target="slides/slide72.xml" Type="http://schemas.openxmlformats.org/officeDocument/2006/relationships/slide"/><Relationship Id="rId73" Target="slides/slide65.xml" Type="http://schemas.openxmlformats.org/officeDocument/2006/relationships/slide"/><Relationship Id="rId72" Target="slides/slide64.xml" Type="http://schemas.openxmlformats.org/officeDocument/2006/relationships/slide"/><Relationship Id="rId71" Target="slides/slide63.xml" Type="http://schemas.openxmlformats.org/officeDocument/2006/relationships/slide"/><Relationship Id="rId70" Target="slides/slide62.xml" Type="http://schemas.openxmlformats.org/officeDocument/2006/relationships/slide"/><Relationship Id="rId97" Target="slides/slide89.xml" Type="http://schemas.openxmlformats.org/officeDocument/2006/relationships/slide"/><Relationship Id="rId63" Target="slides/slide55.xml" Type="http://schemas.openxmlformats.org/officeDocument/2006/relationships/slide"/><Relationship Id="rId96" Target="slides/slide88.xml" Type="http://schemas.openxmlformats.org/officeDocument/2006/relationships/slide"/><Relationship Id="rId62" Target="slides/slide54.xml" Type="http://schemas.openxmlformats.org/officeDocument/2006/relationships/slide"/><Relationship Id="rId95" Target="slides/slide87.xml" Type="http://schemas.openxmlformats.org/officeDocument/2006/relationships/slide"/><Relationship Id="rId61" Target="slides/slide53.xml" Type="http://schemas.openxmlformats.org/officeDocument/2006/relationships/slide"/><Relationship Id="rId94" Target="slides/slide86.xml" Type="http://schemas.openxmlformats.org/officeDocument/2006/relationships/slide"/><Relationship Id="rId60" Target="slides/slide52.xml" Type="http://schemas.openxmlformats.org/officeDocument/2006/relationships/slide"/><Relationship Id="rId87" Target="slides/slide79.xml" Type="http://schemas.openxmlformats.org/officeDocument/2006/relationships/slide"/><Relationship Id="rId53" Target="slides/slide45.xml" Type="http://schemas.openxmlformats.org/officeDocument/2006/relationships/slide"/><Relationship Id="rId86" Target="slides/slide78.xml" Type="http://schemas.openxmlformats.org/officeDocument/2006/relationships/slide"/><Relationship Id="rId52" Target="slides/slide44.xml" Type="http://schemas.openxmlformats.org/officeDocument/2006/relationships/slide"/><Relationship Id="rId85" Target="slides/slide77.xml" Type="http://schemas.openxmlformats.org/officeDocument/2006/relationships/slide"/><Relationship Id="rId51" Target="slides/slide43.xml" Type="http://schemas.openxmlformats.org/officeDocument/2006/relationships/slide"/><Relationship Id="rId84" Target="slides/slide76.xml" Type="http://schemas.openxmlformats.org/officeDocument/2006/relationships/slide"/><Relationship Id="rId50" Target="slides/slide42.xml" Type="http://schemas.openxmlformats.org/officeDocument/2006/relationships/slide"/><Relationship Id="rId24" Target="slides/slide16.xml" Type="http://schemas.openxmlformats.org/officeDocument/2006/relationships/slide"/><Relationship Id="rId5" Target="slideMasters/slideMaster1.xml" Type="http://schemas.openxmlformats.org/officeDocument/2006/relationships/slideMaster"/><Relationship Id="rId39" Target="slides/slide31.xml" Type="http://schemas.openxmlformats.org/officeDocument/2006/relationships/slide"/><Relationship Id="rId23" Target="slides/slide15.xml" Type="http://schemas.openxmlformats.org/officeDocument/2006/relationships/slide"/><Relationship Id="rId4" Target="tableStyles.xml" Type="http://schemas.openxmlformats.org/officeDocument/2006/relationships/tableStyles"/><Relationship Id="rId38" Target="slides/slide30.xml" Type="http://schemas.openxmlformats.org/officeDocument/2006/relationships/slide"/><Relationship Id="rId22" Target="slides/slide14.xml" Type="http://schemas.openxmlformats.org/officeDocument/2006/relationships/slide"/><Relationship Id="rId3" Target="presProps.xml" Type="http://schemas.openxmlformats.org/officeDocument/2006/relationships/presProps"/><Relationship Id="rId37" Target="slides/slide29.xml" Type="http://schemas.openxmlformats.org/officeDocument/2006/relationships/slide"/><Relationship Id="rId21" Target="slides/slide13.xml" Type="http://schemas.openxmlformats.org/officeDocument/2006/relationships/slide"/><Relationship Id="rId2" Target="viewProps.xml" Type="http://schemas.openxmlformats.org/officeDocument/2006/relationships/viewProps"/><Relationship Id="rId36" Target="slides/slide28.xml" Type="http://schemas.openxmlformats.org/officeDocument/2006/relationships/slide"/><Relationship Id="rId69" Target="slides/slide61.xml" Type="http://schemas.openxmlformats.org/officeDocument/2006/relationships/slide"/><Relationship Id="rId20" Target="slides/slide12.xml" Type="http://schemas.openxmlformats.org/officeDocument/2006/relationships/slide"/><Relationship Id="rId1" Target="theme/theme3.xml" Type="http://schemas.openxmlformats.org/officeDocument/2006/relationships/theme"/><Relationship Id="rId35" Target="slides/slide27.xml" Type="http://schemas.openxmlformats.org/officeDocument/2006/relationships/slide"/><Relationship Id="rId68" Target="slides/slide60.xml" Type="http://schemas.openxmlformats.org/officeDocument/2006/relationships/slide"/><Relationship Id="rId34" Target="slides/slide26.xml" Type="http://schemas.openxmlformats.org/officeDocument/2006/relationships/slide"/><Relationship Id="rId67" Target="slides/slide59.xml" Type="http://schemas.openxmlformats.org/officeDocument/2006/relationships/slide"/><Relationship Id="rId33" Target="slides/slide25.xml" Type="http://schemas.openxmlformats.org/officeDocument/2006/relationships/slide"/><Relationship Id="rId66" Target="slides/slide58.xml" Type="http://schemas.openxmlformats.org/officeDocument/2006/relationships/slide"/><Relationship Id="rId32" Target="slides/slide24.xml" Type="http://schemas.openxmlformats.org/officeDocument/2006/relationships/slide"/><Relationship Id="rId65" Target="slides/slide57.xml" Type="http://schemas.openxmlformats.org/officeDocument/2006/relationships/slide"/><Relationship Id="rId31" Target="slides/slide23.xml" Type="http://schemas.openxmlformats.org/officeDocument/2006/relationships/slide"/><Relationship Id="rId64" Target="slides/slide56.xml" Type="http://schemas.openxmlformats.org/officeDocument/2006/relationships/slide"/><Relationship Id="rId30" Target="slides/slide22.xml" Type="http://schemas.openxmlformats.org/officeDocument/2006/relationships/slide"/><Relationship Id="rId8" Target="notesMasters/notesMaster1.xml" Type="http://schemas.openxmlformats.org/officeDocument/2006/relationships/notesMaster"/><Relationship Id="rId27" Target="slides/slide19.xml" Type="http://schemas.openxmlformats.org/officeDocument/2006/relationships/slide"/><Relationship Id="rId7" Target="slideMasters/slideMaster3.xml" Type="http://schemas.openxmlformats.org/officeDocument/2006/relationships/slideMaster"/><Relationship Id="rId26" Target="slides/slide18.xml" Type="http://schemas.openxmlformats.org/officeDocument/2006/relationships/slide"/><Relationship Id="rId59" Target="slides/slide51.xml" Type="http://schemas.openxmlformats.org/officeDocument/2006/relationships/slide"/><Relationship Id="rId6" Target="slideMasters/slideMaster2.xml" Type="http://schemas.openxmlformats.org/officeDocument/2006/relationships/slideMaster"/><Relationship Id="rId25" Target="slides/slide17.xml" Type="http://schemas.openxmlformats.org/officeDocument/2006/relationships/slide"/><Relationship Id="rId58" Target="slides/slide50.xml" Type="http://schemas.openxmlformats.org/officeDocument/2006/relationships/slide"/><Relationship Id="rId89" Target="slides/slide81.xml" Type="http://schemas.openxmlformats.org/officeDocument/2006/relationships/slide"/><Relationship Id="rId55" Target="slides/slide47.xml" Type="http://schemas.openxmlformats.org/officeDocument/2006/relationships/slide"/><Relationship Id="rId19" Target="slides/slide11.xml" Type="http://schemas.openxmlformats.org/officeDocument/2006/relationships/slide"/><Relationship Id="rId88" Target="slides/slide80.xml" Type="http://schemas.openxmlformats.org/officeDocument/2006/relationships/slide"/><Relationship Id="rId54" Target="slides/slide46.xml" Type="http://schemas.openxmlformats.org/officeDocument/2006/relationships/slide"/><Relationship Id="rId18" Target="slides/slide10.xml" Type="http://schemas.openxmlformats.org/officeDocument/2006/relationships/slide"/><Relationship Id="rId17" Target="slides/slide9.xml" Type="http://schemas.openxmlformats.org/officeDocument/2006/relationships/slide"/><Relationship Id="rId13" Target="slides/slide5.xml" Type="http://schemas.openxmlformats.org/officeDocument/2006/relationships/slide"/><Relationship Id="rId47" Target="slides/slide39.xml" Type="http://schemas.openxmlformats.org/officeDocument/2006/relationships/slide"/><Relationship Id="rId16" Target="slides/slide8.xml" Type="http://schemas.openxmlformats.org/officeDocument/2006/relationships/slide"/><Relationship Id="rId12" Target="slides/slide4.xml" Type="http://schemas.openxmlformats.org/officeDocument/2006/relationships/slide"/><Relationship Id="rId46" Target="slides/slide38.xml" Type="http://schemas.openxmlformats.org/officeDocument/2006/relationships/slide"/><Relationship Id="rId49" Target="slides/slide41.xml" Type="http://schemas.openxmlformats.org/officeDocument/2006/relationships/slide"/><Relationship Id="rId15" Target="slides/slide7.xml" Type="http://schemas.openxmlformats.org/officeDocument/2006/relationships/slide"/><Relationship Id="rId79" Target="slides/slide71.xml" Type="http://schemas.openxmlformats.org/officeDocument/2006/relationships/slide"/><Relationship Id="rId11" Target="slides/slide3.xml" Type="http://schemas.openxmlformats.org/officeDocument/2006/relationships/slide"/><Relationship Id="rId45" Target="slides/slide37.xml" Type="http://schemas.openxmlformats.org/officeDocument/2006/relationships/slide"/><Relationship Id="rId48" Target="slides/slide40.xml" Type="http://schemas.openxmlformats.org/officeDocument/2006/relationships/slide"/><Relationship Id="rId14" Target="slides/slide6.xml" Type="http://schemas.openxmlformats.org/officeDocument/2006/relationships/slide"/><Relationship Id="rId78" Target="slides/slide70.xml" Type="http://schemas.openxmlformats.org/officeDocument/2006/relationships/slide"/><Relationship Id="rId10" Target="slides/slide2.xml" Type="http://schemas.openxmlformats.org/officeDocument/2006/relationships/slide"/><Relationship Id="rId44" Target="slides/slide36.xml" Type="http://schemas.openxmlformats.org/officeDocument/2006/relationships/slide"/><Relationship Id="rId77" Target="slides/slide69.xml" Type="http://schemas.openxmlformats.org/officeDocument/2006/relationships/slide"/><Relationship Id="rId43" Target="slides/slide35.xml" Type="http://schemas.openxmlformats.org/officeDocument/2006/relationships/slide"/><Relationship Id="rId76" Target="slides/slide68.xml" Type="http://schemas.openxmlformats.org/officeDocument/2006/relationships/slide"/><Relationship Id="rId42" Target="slides/slide34.xml" Type="http://schemas.openxmlformats.org/officeDocument/2006/relationships/slide"/><Relationship Id="rId75" Target="slides/slide67.xml" Type="http://schemas.openxmlformats.org/officeDocument/2006/relationships/slide"/><Relationship Id="rId41" Target="slides/slide33.xml" Type="http://schemas.openxmlformats.org/officeDocument/2006/relationships/slide"/><Relationship Id="rId28" Target="slides/slide20.xml" Type="http://schemas.openxmlformats.org/officeDocument/2006/relationships/slide"/><Relationship Id="rId9" Target="slides/slide1.xml" Type="http://schemas.openxmlformats.org/officeDocument/2006/relationships/slide"/><Relationship Id="rId74" Target="slides/slide66.xml" Type="http://schemas.openxmlformats.org/officeDocument/2006/relationships/slide"/><Relationship Id="rId40" Target="slides/slide32.xml" Type="http://schemas.openxmlformats.org/officeDocument/2006/relationships/slide"/><Relationship Id="rId57" Target="slides/slide49.xml" Type="http://schemas.openxmlformats.org/officeDocument/2006/relationships/slide"/><Relationship Id="rId29" Target="slides/slide21.xml" Type="http://schemas.openxmlformats.org/officeDocument/2006/relationships/slide"/><Relationship Id="rId56" Target="slides/slide48.xml" Type="http://schemas.openxmlformats.org/officeDocument/2006/relationships/slide"/></Relationships>
</file>

<file path=ppt/_rels/viewProps.xml.rels><?xml version="1.0" encoding="UTF-8" standalone="yes"?><Relationships xmlns="http://schemas.openxmlformats.org/package/2006/relationships"><Relationship Id="rId1" Target="slides/slide78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A79D2947-C72F-453A-9E5C-D75D0C709B90}" type="datetimeFigureOut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D94127C0-0D65-43BC-9897-17BBF429E2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4074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2" Target="../slides/slide1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2" Target="../slides/slide3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2" Target="../slides/slide3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2" Target="../slides/slide3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2" Target="../slides/slide3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2" Target="../slides/slide3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2" Target="../slides/slide4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2" Target="../slides/slide4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2" Target="../slides/slide5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2" Target="../slides/slide5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2" Target="../slides/slide6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2" Target="../slides/slide6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2" Target="../slides/slide6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2" Target="../slides/slide8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2" Target="../slides/slide8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2" Target="../slides/slide8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2" Target="../slides/slide8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2" Target="../slides/slide8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2" Target="../slides/slide8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2" Target="../slides/slide8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2" Target="../slides/slide9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1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381000" y="11430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D94127C0-0D65-43BC-9897-17BBF429E2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0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EE814074-9413-4A29-B0B7-CB742B6DC426}" type="slidenum">
              <a:rPr lang="en-US"/>
              <a:pPr/>
              <a:t>14</a:t>
            </a:fld>
            <a:endParaRPr lang="en-US"/>
          </a:p>
        </p:txBody>
      </p:sp>
      <p:sp>
        <p:nvSpPr>
          <p:cNvPr id="15872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1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C1330AB0-9C65-4001-8F29-B66BABFF9479}" type="slidenum">
              <a:rPr lang="en-US"/>
              <a:pPr/>
              <a:t>30</a:t>
            </a:fld>
            <a:endParaRPr lang="en-US"/>
          </a:p>
        </p:txBody>
      </p:sp>
      <p:sp>
        <p:nvSpPr>
          <p:cNvPr id="17305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A8E3F77E-B23F-41B4-9AC9-B9FC7A8A8978}" type="slidenum">
              <a:rPr lang="en-US"/>
              <a:pPr/>
              <a:t>31</a:t>
            </a:fld>
            <a:endParaRPr lang="en-US"/>
          </a:p>
        </p:txBody>
      </p:sp>
      <p:sp>
        <p:nvSpPr>
          <p:cNvPr id="17408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31EEB5B0-1086-4A33-BAE5-C0C6E8588BD7}" type="slidenum">
              <a:rPr lang="en-US"/>
              <a:pPr/>
              <a:t>32</a:t>
            </a:fld>
            <a:endParaRPr lang="en-US"/>
          </a:p>
        </p:txBody>
      </p:sp>
      <p:sp>
        <p:nvSpPr>
          <p:cNvPr id="17510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7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49B3B571-59E3-41D7-B68D-C39C8545075E}" type="slidenum">
              <a:rPr lang="en-US"/>
              <a:pPr/>
              <a:t>34</a:t>
            </a:fld>
            <a:endParaRPr lang="en-US"/>
          </a:p>
        </p:txBody>
      </p:sp>
      <p:sp>
        <p:nvSpPr>
          <p:cNvPr id="160770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3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66F858B1-2578-40CA-B2A9-103DA716AA42}" type="slidenum">
              <a:rPr lang="en-US"/>
              <a:pPr/>
              <a:t>36</a:t>
            </a:fld>
            <a:endParaRPr lang="en-US"/>
          </a:p>
        </p:txBody>
      </p:sp>
      <p:sp>
        <p:nvSpPr>
          <p:cNvPr id="161794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CA574AA9-2BE5-497B-8D8A-AD2B6E1F71AC}" type="slidenum">
              <a:rPr lang="en-US"/>
              <a:pPr/>
              <a:t>41</a:t>
            </a:fld>
            <a:endParaRPr lang="en-US"/>
          </a:p>
        </p:txBody>
      </p:sp>
      <p:sp>
        <p:nvSpPr>
          <p:cNvPr id="16281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4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36AF1C47-F169-4306-8545-48580B1BE0D6}" type="slidenum">
              <a:rPr lang="en-US"/>
              <a:pPr/>
              <a:t>42</a:t>
            </a:fld>
            <a:endParaRPr lang="en-US"/>
          </a:p>
        </p:txBody>
      </p:sp>
      <p:sp>
        <p:nvSpPr>
          <p:cNvPr id="16384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01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416867E1-B280-4CC1-9405-BB3285DA2855}" type="slidenum">
              <a:rPr lang="en-US"/>
              <a:pPr/>
              <a:t>51</a:t>
            </a:fld>
            <a:endParaRPr lang="en-US"/>
          </a:p>
        </p:txBody>
      </p:sp>
      <p:sp>
        <p:nvSpPr>
          <p:cNvPr id="100354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328BE21B-FE89-48E2-A0A2-7206F3136E79}" type="slidenum">
              <a:rPr lang="en-US"/>
              <a:pPr/>
              <a:t>59</a:t>
            </a:fld>
            <a:endParaRPr lang="en-US"/>
          </a:p>
        </p:txBody>
      </p:sp>
      <p:sp>
        <p:nvSpPr>
          <p:cNvPr id="10649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0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DCE0DB40-F2FA-485E-824F-1CBDB5569872}" type="slidenum">
              <a:rPr lang="en-US"/>
              <a:pPr/>
              <a:t>5</a:t>
            </a:fld>
            <a:endParaRPr lang="en-US"/>
          </a:p>
        </p:txBody>
      </p:sp>
      <p:sp>
        <p:nvSpPr>
          <p:cNvPr id="9318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35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64F29A4B-9032-421A-A119-82A58EC3099F}" type="slidenum">
              <a:rPr lang="en-US"/>
              <a:pPr/>
              <a:t>60</a:t>
            </a:fld>
            <a:endParaRPr lang="en-US"/>
          </a:p>
        </p:txBody>
      </p:sp>
      <p:sp>
        <p:nvSpPr>
          <p:cNvPr id="10752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2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F8045625-071B-4C56-8BB9-525C6C8EF3B7}" type="slidenum">
              <a:rPr lang="en-US"/>
              <a:pPr/>
              <a:t>61</a:t>
            </a:fld>
            <a:endParaRPr lang="en-US"/>
          </a:p>
        </p:txBody>
      </p:sp>
      <p:sp>
        <p:nvSpPr>
          <p:cNvPr id="10854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48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513C47C8-5DAB-428B-A6DE-24F0175F2388}" type="slidenum">
              <a:rPr lang="en-US"/>
              <a:pPr/>
              <a:t>62</a:t>
            </a:fld>
            <a:endParaRPr lang="en-US"/>
          </a:p>
        </p:txBody>
      </p:sp>
      <p:sp>
        <p:nvSpPr>
          <p:cNvPr id="109570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0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305F3BF0-5059-487F-92C4-A4C5F8C95316}" type="slidenum">
              <a:rPr lang="en-US"/>
              <a:pPr/>
              <a:t>82</a:t>
            </a:fld>
            <a:endParaRPr lang="en-US"/>
          </a:p>
        </p:txBody>
      </p:sp>
      <p:sp>
        <p:nvSpPr>
          <p:cNvPr id="12288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89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E04B97C7-D471-467D-BF3B-3DCAE2159E99}" type="slidenum">
              <a:rPr lang="en-US"/>
              <a:pPr/>
              <a:t>83</a:t>
            </a:fld>
            <a:endParaRPr lang="en-US"/>
          </a:p>
        </p:txBody>
      </p:sp>
      <p:sp>
        <p:nvSpPr>
          <p:cNvPr id="12185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0560EBFA-C7BF-401D-A4CB-56D8A14D4994}" type="slidenum">
              <a:rPr lang="en-US"/>
              <a:pPr/>
              <a:t>84</a:t>
            </a:fld>
            <a:endParaRPr lang="en-US"/>
          </a:p>
        </p:txBody>
      </p:sp>
      <p:sp>
        <p:nvSpPr>
          <p:cNvPr id="12390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6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BCB17D01-F4F9-4B2C-A44E-CD7D86570CCC}" type="slidenum">
              <a:rPr lang="en-US"/>
              <a:pPr/>
              <a:t>85</a:t>
            </a:fld>
            <a:endParaRPr lang="en-US"/>
          </a:p>
        </p:txBody>
      </p:sp>
      <p:sp>
        <p:nvSpPr>
          <p:cNvPr id="124930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34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48B28224-A603-428F-81C3-1BE33F3BA0FF}" type="slidenum">
              <a:rPr lang="en-US"/>
              <a:pPr/>
              <a:t>87</a:t>
            </a:fld>
            <a:endParaRPr lang="en-US"/>
          </a:p>
        </p:txBody>
      </p:sp>
      <p:sp>
        <p:nvSpPr>
          <p:cNvPr id="13209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36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547EF94B-D0F6-4172-A2B1-DAD21741B2CF}" type="slidenum">
              <a:rPr lang="en-US"/>
              <a:pPr/>
              <a:t>88</a:t>
            </a:fld>
            <a:endParaRPr lang="en-US"/>
          </a:p>
        </p:txBody>
      </p:sp>
      <p:sp>
        <p:nvSpPr>
          <p:cNvPr id="13414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547EF94B-D0F6-4172-A2B1-DAD21741B2CF}" type="slidenum">
              <a:rPr lang="en-US"/>
              <a:pPr/>
              <a:t>89</a:t>
            </a:fld>
            <a:endParaRPr lang="en-US"/>
          </a:p>
        </p:txBody>
      </p:sp>
      <p:sp>
        <p:nvSpPr>
          <p:cNvPr id="13414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FE5E4D9F-A2E7-4059-A049-EC7A4410C537}" type="slidenum">
              <a:rPr lang="en-US"/>
              <a:pPr/>
              <a:t>6</a:t>
            </a:fld>
            <a:endParaRPr lang="en-US"/>
          </a:p>
        </p:txBody>
      </p:sp>
      <p:sp>
        <p:nvSpPr>
          <p:cNvPr id="94210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32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547EF94B-D0F6-4172-A2B1-DAD21741B2CF}" type="slidenum">
              <a:rPr lang="en-US"/>
              <a:pPr/>
              <a:t>90</a:t>
            </a:fld>
            <a:endParaRPr lang="en-US"/>
          </a:p>
        </p:txBody>
      </p:sp>
      <p:sp>
        <p:nvSpPr>
          <p:cNvPr id="134146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4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4B8F0CFC-9262-4945-82B4-16E46A20C8A9}" type="slidenum">
              <a:rPr lang="en-US"/>
              <a:pPr/>
              <a:t>7</a:t>
            </a:fld>
            <a:endParaRPr lang="en-US"/>
          </a:p>
        </p:txBody>
      </p:sp>
      <p:sp>
        <p:nvSpPr>
          <p:cNvPr id="95234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8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426141DE-32E8-4A60-B813-D9FF326EEB5F}" type="slidenum">
              <a:rPr lang="en-US"/>
              <a:pPr/>
              <a:t>9</a:t>
            </a:fld>
            <a:endParaRPr lang="en-US"/>
          </a:p>
        </p:txBody>
      </p:sp>
      <p:sp>
        <p:nvSpPr>
          <p:cNvPr id="9625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1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E29AD61B-997D-44FB-ACFC-EB0F48D93835}" type="slidenum">
              <a:rPr lang="en-US"/>
              <a:pPr/>
              <a:t>10</a:t>
            </a:fld>
            <a:endParaRPr lang="en-US"/>
          </a:p>
        </p:txBody>
      </p:sp>
      <p:sp>
        <p:nvSpPr>
          <p:cNvPr id="156674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9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CE0BD7D8-A328-4F5C-8C87-A8C0509C7ACA}" type="slidenum">
              <a:rPr lang="en-US"/>
              <a:pPr/>
              <a:t>11</a:t>
            </a:fld>
            <a:endParaRPr lang="en-US"/>
          </a:p>
        </p:txBody>
      </p:sp>
      <p:sp>
        <p:nvSpPr>
          <p:cNvPr id="157698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9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EE814074-9413-4A29-B0B7-CB742B6DC426}" type="slidenum">
              <a:rPr lang="en-US"/>
              <a:pPr/>
              <a:t>12</a:t>
            </a:fld>
            <a:endParaRPr lang="en-US"/>
          </a:p>
        </p:txBody>
      </p:sp>
      <p:sp>
        <p:nvSpPr>
          <p:cNvPr id="15872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 noGrp="1"/>
          </p:cNvSpPr>
          <p:nvPr>
            <p:ph idx="5" sz="quarter" type="sldNum"/>
          </p:nvPr>
        </p:nvSpPr>
        <p:spPr>
          <a:ln/>
        </p:spPr>
        <p:txBody>
          <a:bodyPr numCol="1"/>
          <a:lstStyle/>
          <a:p>
            <a:fld id="{EE814074-9413-4A29-B0B7-CB742B6DC426}" type="slidenum">
              <a:rPr lang="en-US"/>
              <a:pPr/>
              <a:t>13</a:t>
            </a:fld>
            <a:endParaRPr lang="en-US"/>
          </a:p>
        </p:txBody>
      </p:sp>
      <p:sp>
        <p:nvSpPr>
          <p:cNvPr id="158722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0925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5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6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7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8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9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1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2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3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4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828800" y="3886200"/>
            <a:ext cx="8534401" cy="1752600"/>
          </a:xfrm>
        </p:spPr>
        <p:txBody>
          <a:bodyPr numCol="1"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6D4169D1-58E0-49A0-BC1E-80DBAD7DE140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dirty="0" lang="en-US"/>
          </a:p>
        </p:txBody>
      </p:sp>
      <p:grpSp>
        <p:nvGrpSpPr>
          <p:cNvPr descr="Dark gray partial box." id="7" name="Group 6"/>
          <p:cNvGrpSpPr/>
          <p:nvPr userDrawn="1"/>
        </p:nvGrpSpPr>
        <p:grpSpPr>
          <a:xfrm>
            <a:off x="989270" y="2362200"/>
            <a:ext cx="10270994" cy="1066802"/>
            <a:chOff x="989012" y="4572000"/>
            <a:chExt cx="10268319" cy="10020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09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2389718" y="612775"/>
            <a:ext cx="73152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2389718" y="5367338"/>
            <a:ext cx="73152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9069360-D8B6-4C9B-B138-C87BFBFA59F4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BE477EDE-72E7-47A0-81A3-8D41ADCC5026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5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11783484" y="274640"/>
            <a:ext cx="3655483" cy="5851525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812801" y="274640"/>
            <a:ext cx="10767484" cy="5851525"/>
          </a:xfrm>
        </p:spPr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D0D0974-4C44-428C-84B1-E5B9AE11E1DA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2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CC5A13AD-C3CE-45F2-B947-4DE1949EA64A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0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024895C-7057-4615-B071-BB93D536DF8C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2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A75BC29-E313-4977-909A-442CF02B37D8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5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3E50A5E2-C67E-4614-97DD-D7194B01A1DC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2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C860145-95BB-49E8-A175-E6A7F1BFF8E2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78CF0E38-E45F-4BE6-9850-DEE7529BBFD9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8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248DF99C-CECA-4997-ADBE-6985093AE01D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77134488-1066-4BB7-88F6-21B6FC6E5AF9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440826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B3748EA-BBA9-44BC-987F-50905FA97106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1E7127A-5295-4C26-A481-CE79637280C9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4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6EA9730C-CDD6-4EB1-B7B5-0281A009A04E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8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14E0531-5EBA-4FC3-9272-9B6CFEAAF0FF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1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0B896BB-0960-4671-97AF-3C2C7CDE3CCA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18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314CC7D7-2F3B-404F-B070-BB2DF4708C5B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30414A-76E1-4E40-B707-36A554D243E2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7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82572C8-DCE1-4AB4-8688-A2C46C973D26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BC154766-6ADA-4530-B904-4B8B7C3882CD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1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37E632C9-ADFC-47D7-8980-CF4985392800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AFE19-8960-4999-8BB5-FA14F1DD873F}" type="slidenum">
              <a:rPr lang="en-US" smtClean="0"/>
              <a:pPr/>
              <a:t>‹#›</a:t>
            </a:fld>
            <a:endParaRPr dirty="0" lang="en-US"/>
          </a:p>
        </p:txBody>
      </p:sp>
      <p:grpSp>
        <p:nvGrpSpPr>
          <p:cNvPr descr="Dark gray partial box." id="7" name="Group 6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cstate="print" r:embed="rId2"/>
          <a:stretch>
            <a:fillRect/>
          </a:stretch>
        </p:blipFill>
        <p:spPr>
          <a:xfrm>
            <a:off x="310274" y="100788"/>
            <a:ext cx="1268408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9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287D99BF-4F3C-44DB-B663-AC65D8B11158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2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2F45D0D9-6667-4A07-AB7D-91E68DF4407A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8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A9982457-7C89-492B-B168-DC8ACF665532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6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863B600-B9A0-4B02-9B4C-DB8FFC9CD5DE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6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A1B570C-9EC8-43A1-AF80-7409BA416BB0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1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 numCol="1"/>
          <a:lstStyle>
            <a:lvl1pPr algn="l">
              <a:defRPr b="1" cap="all"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63084" y="2906713"/>
            <a:ext cx="10363200" cy="1500187"/>
          </a:xfrm>
        </p:spPr>
        <p:txBody>
          <a:bodyPr anchor="b" numCol="1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E303064-B7D6-4C78-95F6-970D058ED673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111217" y="1600202"/>
            <a:ext cx="5564049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5820523" y="1600202"/>
            <a:ext cx="6220625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F00EF70-A86C-421E-B68C-151C1E5F8376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descr="Dark gray partial box." id="8" name="Group 7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58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535113"/>
            <a:ext cx="5386917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09600" y="2174875"/>
            <a:ext cx="5386917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193367" y="1535113"/>
            <a:ext cx="5389033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6193367" y="2174875"/>
            <a:ext cx="5389033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0AA3A14-7A28-4571-B5E4-593F66ECD0EC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descr="Dark gray partial box." id="10" name="Group 9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8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FD980BA-CDA2-4AFA-977A-63FF670B177D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descr="Dark gray partial box." id="6" name="Group 5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829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A270674D-34A9-401E-9101-C0C1424416FC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0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609601" y="1435102"/>
            <a:ext cx="4011084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16F1D85-86E5-4D3C-8DB6-E644A3FA2EAE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1814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5" Target="../slideLayouts/slideLayout12.xml" Type="http://schemas.openxmlformats.org/officeDocument/2006/relationships/slideLayout"/><Relationship Id="rId14" Target="../slideLayouts/slideLayout11.xml" Type="http://schemas.openxmlformats.org/officeDocument/2006/relationships/slideLayout"/><Relationship Id="rId13" Target="../slideLayouts/slideLayout10.xml" Type="http://schemas.openxmlformats.org/officeDocument/2006/relationships/slideLayout"/><Relationship Id="rId12" Target="../slideLayouts/slideLayout9.xml" Type="http://schemas.openxmlformats.org/officeDocument/2006/relationships/slideLayout"/><Relationship Id="rId11" Target="../slideLayouts/slideLayout8.xml" Type="http://schemas.openxmlformats.org/officeDocument/2006/relationships/slideLayout"/><Relationship Id="rId9" Target="../slideLayouts/slideLayout6.xml" Type="http://schemas.openxmlformats.org/officeDocument/2006/relationships/slideLayout"/><Relationship Id="rId10" Target="../slideLayouts/slideLayout7.xml" Type="http://schemas.openxmlformats.org/officeDocument/2006/relationships/slideLayout"/><Relationship Id="rId8" Target="../slideLayouts/slideLayout5.xml" Type="http://schemas.openxmlformats.org/officeDocument/2006/relationships/slideLayout"/><Relationship Id="rId7" Target="../slideLayouts/slideLayout4.xml" Type="http://schemas.openxmlformats.org/officeDocument/2006/relationships/slideLayout"/><Relationship Id="rId6" Target="../slideLayouts/slideLayout3.xml" Type="http://schemas.openxmlformats.org/officeDocument/2006/relationships/slideLayout"/><Relationship Id="rId5" Target="../slideLayouts/slideLayout2.xml" Type="http://schemas.openxmlformats.org/officeDocument/2006/relationships/slideLayout"/><Relationship Id="rId4" Target="../slideLayouts/slideLayout1.xml" Type="http://schemas.openxmlformats.org/officeDocument/2006/relationships/slideLayout"/><Relationship Id="rId3" Target="../media/hdphoto1.wdp" Type="http://schemas.microsoft.com/office/2007/relationships/hdphoto"/><Relationship Id="rId2" Target="../media/image1.png" Type="http://schemas.openxmlformats.org/officeDocument/2006/relationships/image"/><Relationship Id="rId1" Target="../theme/theme3.xml" Type="http://schemas.openxmlformats.org/officeDocument/2006/relationships/theme"/></Relationships>
</file>

<file path=ppt/slideMasters/_rels/slideMaster2.xml.rels><?xml version="1.0" encoding="UTF-8" standalone="yes"?><Relationships xmlns="http://schemas.openxmlformats.org/package/2006/relationships"><Relationship Id="rId12" Target="../slideLayouts/slideLayout23.xml" Type="http://schemas.openxmlformats.org/officeDocument/2006/relationships/slideLayout"/><Relationship Id="rId11" Target="../slideLayouts/slideLayout22.xml" Type="http://schemas.openxmlformats.org/officeDocument/2006/relationships/slideLayout"/><Relationship Id="rId10" Target="../slideLayouts/slideLayout21.xml" Type="http://schemas.openxmlformats.org/officeDocument/2006/relationships/slideLayout"/><Relationship Id="rId9" Target="../slideLayouts/slideLayout20.xml" Type="http://schemas.openxmlformats.org/officeDocument/2006/relationships/slideLayout"/><Relationship Id="rId8" Target="../slideLayouts/slideLayout19.xml" Type="http://schemas.openxmlformats.org/officeDocument/2006/relationships/slideLayout"/><Relationship Id="rId7" Target="../slideLayouts/slideLayout18.xml" Type="http://schemas.openxmlformats.org/officeDocument/2006/relationships/slideLayout"/><Relationship Id="rId6" Target="../slideLayouts/slideLayout17.xml" Type="http://schemas.openxmlformats.org/officeDocument/2006/relationships/slideLayout"/><Relationship Id="rId5" Target="../slideLayouts/slideLayout16.xml" Type="http://schemas.openxmlformats.org/officeDocument/2006/relationships/slideLayout"/><Relationship Id="rId4" Target="../slideLayouts/slideLayout15.xml" Type="http://schemas.openxmlformats.org/officeDocument/2006/relationships/slideLayout"/><Relationship Id="rId3" Target="../slideLayouts/slideLayout14.xml" Type="http://schemas.openxmlformats.org/officeDocument/2006/relationships/slideLayout"/><Relationship Id="rId2" Target="../slideLayouts/slideLayout13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_rels/slideMaster3.xml.rels><?xml version="1.0" encoding="UTF-8" standalone="yes"?><Relationships xmlns="http://schemas.openxmlformats.org/package/2006/relationships"><Relationship Id="rId12" Target="../slideLayouts/slideLayout34.xml" Type="http://schemas.openxmlformats.org/officeDocument/2006/relationships/slideLayout"/><Relationship Id="rId11" Target="../slideLayouts/slideLayout33.xml" Type="http://schemas.openxmlformats.org/officeDocument/2006/relationships/slideLayout"/><Relationship Id="rId10" Target="../slideLayouts/slideLayout32.xml" Type="http://schemas.openxmlformats.org/officeDocument/2006/relationships/slideLayout"/><Relationship Id="rId9" Target="../slideLayouts/slideLayout31.xml" Type="http://schemas.openxmlformats.org/officeDocument/2006/relationships/slideLayout"/><Relationship Id="rId8" Target="../slideLayouts/slideLayout30.xml" Type="http://schemas.openxmlformats.org/officeDocument/2006/relationships/slideLayout"/><Relationship Id="rId7" Target="../slideLayouts/slideLayout29.xml" Type="http://schemas.openxmlformats.org/officeDocument/2006/relationships/slideLayout"/><Relationship Id="rId6" Target="../slideLayouts/slideLayout28.xml" Type="http://schemas.openxmlformats.org/officeDocument/2006/relationships/slideLayout"/><Relationship Id="rId5" Target="../slideLayouts/slideLayout27.xml" Type="http://schemas.openxmlformats.org/officeDocument/2006/relationships/slideLayout"/><Relationship Id="rId4" Target="../slideLayouts/slideLayout26.xml" Type="http://schemas.openxmlformats.org/officeDocument/2006/relationships/slideLayout"/><Relationship Id="rId3" Target="../slideLayouts/slideLayout25.xml" Type="http://schemas.openxmlformats.org/officeDocument/2006/relationships/slideLayout"/><Relationship Id="rId2" Target="../slideLayouts/slideLayout24.xml" Type="http://schemas.openxmlformats.org/officeDocument/2006/relationships/slideLayout"/><Relationship Id="rId1" Target="../theme/theme4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background Flourence city image." id="7" name="Picture 6"/>
          <p:cNvPicPr>
            <a:picLocks noChangeAspect="1"/>
          </p:cNvPicPr>
          <p:nvPr userDrawn="1"/>
        </p:nvPicPr>
        <p:blipFill>
          <a:blip cstate="print"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0153B-80E8-403D-B693-5716B02B2F3D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rgbClr val="FFC000"/>
                </a:solidFill>
              </a:defRPr>
            </a:lvl1pPr>
          </a:lstStyle>
          <a:p>
            <a:fld id="{A67AFE19-8960-4999-8BB5-FA14F1DD873F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160290990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/>
  <p:txStyles>
    <p:titleStyle>
      <a:lvl1pPr algn="ctr" defTabSz="914400" eaLnBrk="1" hangingPunct="1" latinLnBrk="0" rtl="0">
        <a:spcBef>
          <a:spcPct val="0"/>
        </a:spcBef>
        <a:buNone/>
        <a:defRPr kern="1200" sz="4000">
          <a:solidFill>
            <a:schemeClr val="tx1"/>
          </a:solidFill>
          <a:latin charset="0" panose="020B0A04020102020204" pitchFamily="34" typeface="Arial Black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anose="020B0604020202020204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anose="020B0604020202020204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anose="020B0604020202020204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98C3-F905-4A92-96FA-3EC4950EE877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31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8D79-A1B8-4C63-B7AA-FED0AE56C9D7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72457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8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9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2" Target="../notesSlides/notesSlide8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0.jpe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ppt/slides/slide10.xml" Type="http://schemas.openxmlformats.org/officeDocument/2006/relationships/slide"/><Relationship Id="rId3" Target="ppt/slides/slide6.xml" Type="http://schemas.openxmlformats.org/officeDocument/2006/relationships/slide"/><Relationship Id="rId2" Target="ppt/slides/slide4.xml" Type="http://schemas.openxmlformats.org/officeDocument/2006/relationships/slide"/><Relationship Id="rId1" Target="../slideLayouts/slideLayout3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13.png" Type="http://schemas.openxmlformats.org/officeDocument/2006/relationships/image"/><Relationship Id="rId3" Target="../media/image12.png" Type="http://schemas.openxmlformats.org/officeDocument/2006/relationships/image"/><Relationship Id="rId2" Target="../media/image11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media/image14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3" Target="../media/image16.png" Type="http://schemas.openxmlformats.org/officeDocument/2006/relationships/image"/><Relationship Id="rId2" Target="../media/image15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2" Target="../media/image17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3" Target="../media/image18.jpe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3" Target="../media/image19.jpe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3" Target="../media/image20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7" Target="ppt/slides/slide44.xml" Type="http://schemas.openxmlformats.org/officeDocument/2006/relationships/slide"/><Relationship Id="rId6" Target="ppt/slides/slide42.xml" Type="http://schemas.openxmlformats.org/officeDocument/2006/relationships/slide"/><Relationship Id="rId5" Target="ppt/slides/slide41.xml" Type="http://schemas.openxmlformats.org/officeDocument/2006/relationships/slide"/><Relationship Id="rId4" Target="ppt/slides/slide41.xml" Type="http://schemas.openxmlformats.org/officeDocument/2006/relationships/slide"/><Relationship Id="rId3" Target="ppt/slides/slide41.xml" Type="http://schemas.openxmlformats.org/officeDocument/2006/relationships/slide"/><Relationship Id="rId2" Target="ppt/slides/slide34.xml" Type="http://schemas.openxmlformats.org/officeDocument/2006/relationships/slide"/><Relationship Id="rId1" Target="../slideLayouts/slideLayout3.xml" Type="http://schemas.openxmlformats.org/officeDocument/2006/relationships/slideLayout"/></Relationships>
</file>

<file path=ppt/slides/_rels/slide34.xml.rels><?xml version="1.0" encoding="UTF-8" standalone="yes"?><Relationships xmlns="http://schemas.openxmlformats.org/package/2006/relationships"><Relationship Id="rId3" Target="../media/image21.jpe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5.xml.rels><?xml version="1.0" encoding="UTF-8" standalone="yes"?><Relationships xmlns="http://schemas.openxmlformats.org/package/2006/relationships"><Relationship Id="rId2" Target="../media/image22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36.xml.rels><?xml version="1.0" encoding="UTF-8" standalone="yes"?><Relationships xmlns="http://schemas.openxmlformats.org/package/2006/relationships"><Relationship Id="rId3" Target="../media/image23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7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3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39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0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1.xml.rels><?xml version="1.0" encoding="UTF-8" standalone="yes"?><Relationships xmlns="http://schemas.openxmlformats.org/package/2006/relationships"><Relationship Id="rId3" Target="../media/image24.jpe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42.xml.rels><?xml version="1.0" encoding="UTF-8" standalone="yes"?><Relationships xmlns="http://schemas.openxmlformats.org/package/2006/relationships"><Relationship Id="rId3" Target="../media/image25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43.xml.rels><?xml version="1.0" encoding="UTF-8" standalone="yes"?><Relationships xmlns="http://schemas.openxmlformats.org/package/2006/relationships"><Relationship Id="rId2" Target="../media/image26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44.xml.rels><?xml version="1.0" encoding="UTF-8" standalone="yes"?><Relationships xmlns="http://schemas.openxmlformats.org/package/2006/relationships"><Relationship Id="rId2" Target="../media/image27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45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6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7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9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4.jpe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50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1.xml.rels><?xml version="1.0" encoding="UTF-8" standalone="yes"?><Relationships xmlns="http://schemas.openxmlformats.org/package/2006/relationships"><Relationship Id="rId3" Target="../media/image28.jpe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52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3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4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5.xml.rels><?xml version="1.0" encoding="UTF-8" standalone="yes"?><Relationships xmlns="http://schemas.openxmlformats.org/package/2006/relationships"><Relationship Id="rId2" Target="../media/image29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56.xml.rels><?xml version="1.0" encoding="UTF-8" standalone="yes"?><Relationships xmlns="http://schemas.openxmlformats.org/package/2006/relationships"><Relationship Id="rId2" Target="../media/image30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57.xml.rels><?xml version="1.0" encoding="UTF-8" standalone="yes"?><Relationships xmlns="http://schemas.openxmlformats.org/package/2006/relationships"><Relationship Id="rId2" Target="../media/image31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5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59.xml.rels><?xml version="1.0" encoding="UTF-8" standalone="yes"?><Relationships xmlns="http://schemas.openxmlformats.org/package/2006/relationships"><Relationship Id="rId3" Target="../media/image32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5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60.xml.rels><?xml version="1.0" encoding="UTF-8" standalone="yes"?><Relationships xmlns="http://schemas.openxmlformats.org/package/2006/relationships"><Relationship Id="rId3" Target="../media/image33.jpe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61.xml.rels><?xml version="1.0" encoding="UTF-8" standalone="yes"?><Relationships xmlns="http://schemas.openxmlformats.org/package/2006/relationships"><Relationship Id="rId3" Target="../media/image34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62.xml.rels><?xml version="1.0" encoding="UTF-8" standalone="yes"?><Relationships xmlns="http://schemas.openxmlformats.org/package/2006/relationships"><Relationship Id="rId3" Target="../media/image35.jpe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63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4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5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6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7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69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6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70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71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72.xml.rels><?xml version="1.0" encoding="UTF-8" standalone="yes"?><Relationships xmlns="http://schemas.openxmlformats.org/package/2006/relationships"><Relationship Id="rId2" Target="../media/image36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3.xml.rels><?xml version="1.0" encoding="UTF-8" standalone="yes"?><Relationships xmlns="http://schemas.openxmlformats.org/package/2006/relationships"><Relationship Id="rId2" Target="../media/image37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4.xml.rels><?xml version="1.0" encoding="UTF-8" standalone="yes"?><Relationships xmlns="http://schemas.openxmlformats.org/package/2006/relationships"><Relationship Id="rId2" Target="../media/image38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5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76.xml.rels><?xml version="1.0" encoding="UTF-8" standalone="yes"?><Relationships xmlns="http://schemas.openxmlformats.org/package/2006/relationships"><Relationship Id="rId2" Target="../media/image39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7.xml.rels><?xml version="1.0" encoding="UTF-8" standalone="yes"?><Relationships xmlns="http://schemas.openxmlformats.org/package/2006/relationships"><Relationship Id="rId2" Target="../media/image40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79.xml.rels><?xml version="1.0" encoding="UTF-8" standalone="yes"?><Relationships xmlns="http://schemas.openxmlformats.org/package/2006/relationships"><Relationship Id="rId2" Target="../media/image41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80.xml.rels><?xml version="1.0" encoding="UTF-8" standalone="yes"?><Relationships xmlns="http://schemas.openxmlformats.org/package/2006/relationships"><Relationship Id="rId2" Target="../media/image42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81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82.xml.rels><?xml version="1.0" encoding="UTF-8" standalone="yes"?><Relationships xmlns="http://schemas.openxmlformats.org/package/2006/relationships"><Relationship Id="rId3" Target="../media/image43.jpe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3.xml.rels><?xml version="1.0" encoding="UTF-8" standalone="yes"?><Relationships xmlns="http://schemas.openxmlformats.org/package/2006/relationships"><Relationship Id="rId2" Target="../notesSlides/notesSlide2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4.xml.rels><?xml version="1.0" encoding="UTF-8" standalone="yes"?><Relationships xmlns="http://schemas.openxmlformats.org/package/2006/relationships"><Relationship Id="rId2" Target="../notesSlides/notesSlide2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5.xml.rels><?xml version="1.0" encoding="UTF-8" standalone="yes"?><Relationships xmlns="http://schemas.openxmlformats.org/package/2006/relationships"><Relationship Id="rId3" Target="../media/image44.jpe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6.xml.rels><?xml version="1.0" encoding="UTF-8" standalone="yes"?>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87.xml.rels><?xml version="1.0" encoding="UTF-8" standalone="yes"?><Relationships xmlns="http://schemas.openxmlformats.org/package/2006/relationships"><Relationship Id="rId3" Target="../media/image45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8.xml.rels><?xml version="1.0" encoding="UTF-8" standalone="yes"?><Relationships xmlns="http://schemas.openxmlformats.org/package/2006/relationships"><Relationship Id="rId3" Target="../media/image46.jpe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89.xml.rels><?xml version="1.0" encoding="UTF-8" standalone="yes"?><Relationships xmlns="http://schemas.openxmlformats.org/package/2006/relationships"><Relationship Id="rId3" Target="../media/image47.jpe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7.jpe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90.xml.rels><?xml version="1.0" encoding="UTF-8" standalone="yes"?><Relationships xmlns="http://schemas.openxmlformats.org/package/2006/relationships"><Relationship Id="rId3" Target="../media/image48.jpe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447800" y="2362200"/>
            <a:ext cx="9141619" cy="1066800"/>
          </a:xfrm>
        </p:spPr>
        <p:txBody>
          <a:bodyPr numCol="1">
            <a:noAutofit/>
          </a:bodyPr>
          <a:lstStyle/>
          <a:p>
            <a:r>
              <a:rPr b="1" dirty="0" lang="en-US" sz="2800">
                <a:solidFill>
                  <a:srgbClr val="C00000"/>
                </a:solidFill>
                <a:latin charset="0" pitchFamily="18" typeface="Times New Roman"/>
                <a:cs charset="0" pitchFamily="18" typeface="Times New Roman"/>
              </a:rPr>
              <a:t>Computer Science and Engineering</a:t>
            </a:r>
          </a:p>
          <a:p>
            <a:r>
              <a:rPr b="1" dirty="0" lang="en-US" smtClean="0" sz="2800">
                <a:solidFill>
                  <a:srgbClr val="C00000"/>
                </a:solidFill>
                <a:latin charset="0" pitchFamily="18" typeface="Times New Roman"/>
                <a:cs charset="0" pitchFamily="18" typeface="Times New Roman"/>
              </a:rPr>
              <a:t>TY </a:t>
            </a:r>
            <a:r>
              <a:rPr b="1" dirty="0" err="1" lang="en-US" smtClean="0" sz="2800">
                <a:solidFill>
                  <a:srgbClr val="C00000"/>
                </a:solidFill>
                <a:latin charset="0" pitchFamily="18" typeface="Times New Roman"/>
                <a:cs charset="0" pitchFamily="18" typeface="Times New Roman"/>
              </a:rPr>
              <a:t>BTech</a:t>
            </a:r>
            <a:r>
              <a:rPr b="1" dirty="0" lang="en-US" smtClean="0" sz="2800">
                <a:solidFill>
                  <a:srgbClr val="C00000"/>
                </a:solidFill>
                <a:latin charset="0" pitchFamily="18" typeface="Times New Roman"/>
                <a:cs charset="0" pitchFamily="18" typeface="Times New Roman"/>
              </a:rPr>
              <a:t> Trimester-VII</a:t>
            </a:r>
            <a:endParaRPr b="1" dirty="0" lang="en-US" sz="2800">
              <a:solidFill>
                <a:srgbClr val="C00000"/>
              </a:solidFill>
              <a:latin charset="0" pitchFamily="18" typeface="Times New Roman"/>
              <a:cs charset="0" pitchFamily="18"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196608" y="287423"/>
            <a:ext cx="1269267" cy="131325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4D0B445C-5214-4C4B-B3FE-5C50F685A894}"/>
              </a:ext>
            </a:extLst>
          </p:cNvPr>
          <p:cNvSpPr txBox="1">
            <a:spLocks/>
          </p:cNvSpPr>
          <p:nvPr/>
        </p:nvSpPr>
        <p:spPr>
          <a:xfrm>
            <a:off x="1844021" y="4572000"/>
            <a:ext cx="7772400" cy="1752600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charset="0" panose="020B0604020202020204" pitchFamily="34" typeface="Arial"/>
              <a:buChar char="–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charset="0" panose="020B0604020202020204" pitchFamily="34" typeface="Arial"/>
              <a:buChar char="–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charset="0" panose="020B0604020202020204" pitchFamily="34" typeface="Arial"/>
              <a:buChar char="»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Font charset="0" panose="020B0604020202020204" pitchFamily="34" typeface="Arial"/>
              <a:buNone/>
              <a:defRPr/>
            </a:pPr>
            <a:r>
              <a:rPr b="1" dirty="0" lang="en-US" sz="1600">
                <a:solidFill>
                  <a:srgbClr val="00B0F0"/>
                </a:solidFill>
              </a:rPr>
              <a:t>Disclaimer: </a:t>
            </a:r>
          </a:p>
          <a:p>
            <a:pPr>
              <a:buFont charset="2" panose="05000000000000000000" pitchFamily="2" typeface="Wingdings"/>
              <a:buAutoNum type="alphaLcPeriod"/>
              <a:defRPr/>
            </a:pPr>
            <a:r>
              <a:rPr dirty="0" lang="en-US" sz="1600">
                <a:solidFill>
                  <a:srgbClr val="00B0F0"/>
                </a:solidFill>
              </a:rPr>
              <a:t>Information included in </a:t>
            </a:r>
            <a:r>
              <a:rPr dirty="0" lang="en-US" smtClean="0" sz="1600">
                <a:solidFill>
                  <a:srgbClr val="00B0F0"/>
                </a:solidFill>
              </a:rPr>
              <a:t>these </a:t>
            </a:r>
            <a:r>
              <a:rPr dirty="0" lang="en-US" sz="1600">
                <a:solidFill>
                  <a:srgbClr val="00B0F0"/>
                </a:solidFill>
              </a:rPr>
              <a:t>slides came from multiple sources. We have tried our best to cite the </a:t>
            </a:r>
            <a:r>
              <a:rPr dirty="0" lang="en-US" smtClean="0" sz="1600">
                <a:solidFill>
                  <a:srgbClr val="00B0F0"/>
                </a:solidFill>
              </a:rPr>
              <a:t>sources</a:t>
            </a:r>
            <a:r>
              <a:rPr dirty="0" lang="en-US" sz="1600">
                <a:solidFill>
                  <a:srgbClr val="00B0F0"/>
                </a:solidFill>
              </a:rPr>
              <a:t>.  Please refer to the </a:t>
            </a:r>
            <a:r>
              <a:rPr dirty="0" lang="en-US" sz="1600" u="sng">
                <a:solidFill>
                  <a:srgbClr val="00B0F0"/>
                </a:solidFill>
              </a:rPr>
              <a:t>references </a:t>
            </a:r>
            <a:r>
              <a:rPr dirty="0" lang="en-US" sz="1600">
                <a:solidFill>
                  <a:srgbClr val="00B0F0"/>
                </a:solidFill>
              </a:rPr>
              <a:t>to learn about the sources, when applicable.</a:t>
            </a:r>
          </a:p>
          <a:p>
            <a:pPr>
              <a:buFont charset="2" panose="05000000000000000000" pitchFamily="2" typeface="Wingdings"/>
              <a:buAutoNum type="alphaLcPeriod"/>
              <a:defRPr/>
            </a:pPr>
            <a:r>
              <a:rPr dirty="0" lang="en-US" sz="1600">
                <a:solidFill>
                  <a:srgbClr val="00B0F0"/>
                </a:solidFill>
              </a:rPr>
              <a:t>The slides should be used only for preparing notes, academic purposes (e.g</a:t>
            </a:r>
            <a:r>
              <a:rPr dirty="0" lang="en-US" smtClean="0" sz="1600">
                <a:solidFill>
                  <a:srgbClr val="00B0F0"/>
                </a:solidFill>
              </a:rPr>
              <a:t>. </a:t>
            </a:r>
            <a:r>
              <a:rPr dirty="0" lang="en-US" sz="1600">
                <a:solidFill>
                  <a:srgbClr val="00B0F0"/>
                </a:solidFill>
              </a:rPr>
              <a:t>in teaching a class), and should not be used for commercial purposes. </a:t>
            </a:r>
          </a:p>
        </p:txBody>
      </p:sp>
    </p:spTree>
    <p:extLst>
      <p:ext uri="{BB962C8B-B14F-4D97-AF65-F5344CB8AC3E}">
        <p14:creationId xmlns:p14="http://schemas.microsoft.com/office/powerpoint/2010/main" val="248586919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61DF8EB-4F82-457C-A976-EE05A44B9778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Computer Network Unit </a:t>
            </a:r>
            <a:r>
              <a:rPr dirty="0" lang="en-US" smtClean="0"/>
              <a:t>II</a:t>
            </a:r>
            <a:endParaRPr dirty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60CBEA3-1F3F-4322-A690-B034B5836F39}" type="slidenum">
              <a:rPr lang="en-US"/>
              <a:pPr/>
              <a:t>10</a:t>
            </a:fld>
            <a:endParaRPr lang="en-US"/>
          </a:p>
        </p:txBody>
      </p:sp>
      <p:sp>
        <p:nvSpPr>
          <p:cNvPr id="7065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Internet Protocol: IPv4</a:t>
            </a:r>
            <a:endParaRPr dirty="0" lang="en-US"/>
          </a:p>
        </p:txBody>
      </p:sp>
      <p:sp>
        <p:nvSpPr>
          <p:cNvPr id="7065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pPr algn="ctr">
              <a:buFontTx/>
              <a:buNone/>
            </a:pPr>
            <a:r>
              <a:rPr lang="en-US"/>
              <a:t>The IPv4 (Internet Protocol) header.</a:t>
            </a:r>
          </a:p>
        </p:txBody>
      </p:sp>
      <p:pic>
        <p:nvPicPr>
          <p:cNvPr descr="5-53" id="70661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037167" y="1595439"/>
            <a:ext cx="10392833" cy="4760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79F2A4C8-E3CF-467C-A5B7-CA4BBBBE1DF8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Computer Network Unit II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65604A8-37A7-4417-BCC4-F166389AE9C2}" type="slidenum">
              <a:rPr lang="en-US"/>
              <a:pPr/>
              <a:t>11</a:t>
            </a:fld>
            <a:endParaRPr lang="en-US"/>
          </a:p>
        </p:txBody>
      </p:sp>
      <p:sp>
        <p:nvSpPr>
          <p:cNvPr id="7168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Internet Protocol: IPv4</a:t>
            </a:r>
            <a:endParaRPr dirty="0" lang="en-US"/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>
          <a:xfrm>
            <a:off x="4760384" y="2817813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charset="0" pitchFamily="18" typeface="Times New Roman"/>
              </a:rPr>
              <a:t>5-54</a:t>
            </a:r>
          </a:p>
        </p:txBody>
      </p:sp>
      <p:pic>
        <p:nvPicPr>
          <p:cNvPr descr="5-54" id="71685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654051" y="1647824"/>
            <a:ext cx="10955867" cy="4219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5171779-A056-4DC2-8556-13CE52958C3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28D1A9F-DBBA-4426-AC73-DE4FA851EF4F}" type="slidenum">
              <a:rPr lang="en-US"/>
              <a:pPr/>
              <a:t>12</a:t>
            </a:fld>
            <a:endParaRPr lang="en-US"/>
          </a:p>
        </p:txBody>
      </p:sp>
      <p:sp>
        <p:nvSpPr>
          <p:cNvPr id="727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Classes of IP </a:t>
            </a:r>
            <a:r>
              <a:rPr dirty="0" lang="en-US"/>
              <a:t>Addresses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>
          <a:xfrm>
            <a:off x="1168151" y="1996222"/>
            <a:ext cx="49053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41076" lIns="82153" numCol="1" rIns="82153" tIns="41076"/>
          <a:lstStyle/>
          <a:p>
            <a:pPr defTabSz="915988" eaLnBrk="1" hangingPunct="1">
              <a:spcBef>
                <a:spcPct val="60000"/>
              </a:spcBef>
              <a:spcAft>
                <a:spcPts val="0"/>
              </a:spcAft>
              <a:buClr>
                <a:schemeClr val="tx1"/>
              </a:buClr>
              <a:buSzPct val="75000"/>
              <a:tabLst>
                <a:tab algn="l" pos="2286000"/>
              </a:tabLst>
              <a:defRPr/>
            </a:pPr>
            <a:r>
              <a:rPr dirty="0" kumimoji="1" lang="en-US" sz="2800">
                <a:effectLst>
                  <a:outerShdw algn="tl" blurRad="38100" dir="2700000" dist="38100">
                    <a:srgbClr val="FFFFFF"/>
                  </a:outerShdw>
                </a:effectLst>
                <a:latin typeface="+mn-lt"/>
              </a:rPr>
              <a:t>Class A:  </a:t>
            </a:r>
          </a:p>
          <a:p>
            <a:pPr defTabSz="915988" eaLnBrk="1" hangingPunct="1">
              <a:spcBef>
                <a:spcPct val="60000"/>
              </a:spcBef>
              <a:spcAft>
                <a:spcPts val="0"/>
              </a:spcAft>
              <a:buClr>
                <a:schemeClr val="tx1"/>
              </a:buClr>
              <a:buSzPct val="75000"/>
              <a:tabLst>
                <a:tab algn="l" pos="2286000"/>
              </a:tabLst>
              <a:defRPr/>
            </a:pPr>
            <a:r>
              <a:rPr dirty="0" kumimoji="1" lang="en-US" sz="2800">
                <a:effectLst>
                  <a:outerShdw algn="tl" blurRad="38100" dir="2700000" dist="38100">
                    <a:srgbClr val="FFFFFF"/>
                  </a:outerShdw>
                </a:effectLst>
                <a:latin typeface="+mn-lt"/>
              </a:rPr>
              <a:t>Class B:  </a:t>
            </a:r>
          </a:p>
          <a:p>
            <a:pPr defTabSz="915988" eaLnBrk="1" hangingPunct="1">
              <a:spcBef>
                <a:spcPct val="60000"/>
              </a:spcBef>
              <a:spcAft>
                <a:spcPts val="0"/>
              </a:spcAft>
              <a:buClr>
                <a:schemeClr val="tx1"/>
              </a:buClr>
              <a:buSzPct val="75000"/>
              <a:tabLst>
                <a:tab algn="l" pos="2286000"/>
              </a:tabLst>
              <a:defRPr/>
            </a:pPr>
            <a:r>
              <a:rPr dirty="0" kumimoji="1" lang="en-US" sz="2800">
                <a:effectLst>
                  <a:outerShdw algn="tl" blurRad="38100" dir="2700000" dist="38100">
                    <a:srgbClr val="FFFFFF"/>
                  </a:outerShdw>
                </a:effectLst>
                <a:latin typeface="+mn-lt"/>
              </a:rPr>
              <a:t>Class C:   </a:t>
            </a:r>
          </a:p>
          <a:p>
            <a:pPr defTabSz="915988" eaLnBrk="1" hangingPunct="1">
              <a:spcBef>
                <a:spcPct val="60000"/>
              </a:spcBef>
              <a:spcAft>
                <a:spcPts val="0"/>
              </a:spcAft>
              <a:buClr>
                <a:schemeClr val="tx1"/>
              </a:buClr>
              <a:buSzPct val="75000"/>
              <a:tabLst>
                <a:tab algn="l" pos="2286000"/>
              </a:tabLst>
              <a:defRPr/>
            </a:pPr>
            <a:r>
              <a:rPr dirty="0" kumimoji="1" lang="en-US" sz="2800">
                <a:effectLst>
                  <a:outerShdw algn="tl" blurRad="38100" dir="2700000" dist="38100">
                    <a:srgbClr val="FFFFFF"/>
                  </a:outerShdw>
                </a:effectLst>
                <a:latin typeface="+mn-lt"/>
              </a:rPr>
              <a:t>Class D:  	Multicast    </a:t>
            </a:r>
          </a:p>
          <a:p>
            <a:pPr defTabSz="915988" eaLnBrk="1" hangingPunct="1">
              <a:spcBef>
                <a:spcPct val="60000"/>
              </a:spcBef>
              <a:spcAft>
                <a:spcPts val="0"/>
              </a:spcAft>
              <a:buClr>
                <a:schemeClr val="tx1"/>
              </a:buClr>
              <a:buSzPct val="75000"/>
              <a:tabLst>
                <a:tab algn="l" pos="2286000"/>
              </a:tabLst>
              <a:defRPr/>
            </a:pPr>
            <a:r>
              <a:rPr dirty="0" kumimoji="1" lang="en-US" sz="2800">
                <a:effectLst>
                  <a:outerShdw algn="tl" blurRad="38100" dir="2700000" dist="38100">
                    <a:srgbClr val="FFFFFF"/>
                  </a:outerShdw>
                </a:effectLst>
                <a:latin typeface="+mn-lt"/>
              </a:rPr>
              <a:t>Class E:	Research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>
          <a:xfrm>
            <a:off x="4992687" y="2057400"/>
            <a:ext cx="4419600" cy="500063"/>
            <a:chOff x="1604" y="820"/>
            <a:chExt cx="2680" cy="28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1604" y="820"/>
              <a:ext cx="664" cy="280"/>
            </a:xfrm>
            <a:prstGeom prst="rect">
              <a:avLst/>
            </a:prstGeom>
            <a:solidFill>
              <a:srgbClr val="CDF7FF"/>
            </a:solidFill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>
              <a:lvl1pPr defTabSz="1028700"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defTabSz="1028700"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defTabSz="1028700"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defTabSz="1028700"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defTabSz="1028700"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defTabSz="1028700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defTabSz="1028700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defTabSz="1028700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defTabSz="1028700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/>
                <a:t>Network</a:t>
              </a: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276" y="820"/>
              <a:ext cx="664" cy="280"/>
            </a:xfrm>
            <a:prstGeom prst="rect">
              <a:avLst/>
            </a:prstGeom>
            <a:solidFill>
              <a:srgbClr val="CDF7FF"/>
            </a:solidFill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>
              <a:lvl1pPr defTabSz="1028700"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defTabSz="1028700"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defTabSz="1028700"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defTabSz="1028700"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defTabSz="1028700"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defTabSz="1028700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defTabSz="1028700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defTabSz="1028700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defTabSz="1028700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/>
                <a:t>Host</a:t>
              </a: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>
            <a:xfrm>
              <a:off x="2948" y="820"/>
              <a:ext cx="664" cy="280"/>
            </a:xfrm>
            <a:prstGeom prst="rect">
              <a:avLst/>
            </a:prstGeom>
            <a:solidFill>
              <a:srgbClr val="CDF7FF"/>
            </a:solidFill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>
              <a:lvl1pPr defTabSz="1028700"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defTabSz="1028700"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defTabSz="1028700"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defTabSz="1028700"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defTabSz="1028700"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defTabSz="1028700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defTabSz="1028700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defTabSz="1028700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defTabSz="1028700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/>
                <a:t>Host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>
            <a:xfrm>
              <a:off x="3620" y="820"/>
              <a:ext cx="664" cy="280"/>
            </a:xfrm>
            <a:prstGeom prst="rect">
              <a:avLst/>
            </a:prstGeom>
            <a:solidFill>
              <a:srgbClr val="CDF7FF"/>
            </a:solidFill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>
              <a:lvl1pPr defTabSz="1028700"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defTabSz="1028700"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defTabSz="1028700"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defTabSz="1028700"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defTabSz="1028700"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defTabSz="1028700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defTabSz="1028700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defTabSz="1028700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defTabSz="1028700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dirty="0" lang="en-US" sz="1800"/>
                <a:t>Host</a:t>
              </a:r>
            </a:p>
          </p:txBody>
        </p:sp>
      </p:grpSp>
      <p:grpSp>
        <p:nvGrpSpPr>
          <p:cNvPr id="15" name="Group 9"/>
          <p:cNvGrpSpPr>
            <a:grpSpLocks/>
          </p:cNvGrpSpPr>
          <p:nvPr/>
        </p:nvGrpSpPr>
        <p:grpSpPr>
          <a:xfrm>
            <a:off x="4992347" y="2792777"/>
            <a:ext cx="4419600" cy="500063"/>
            <a:chOff x="1604" y="1232"/>
            <a:chExt cx="2680" cy="280"/>
          </a:xfrm>
          <a:solidFill>
            <a:srgbClr val="CDF7FF"/>
          </a:solidFill>
        </p:grpSpPr>
        <p:sp>
          <p:nvSpPr>
            <p:cNvPr id="16" name="Rectangle 10"/>
            <p:cNvSpPr>
              <a:spLocks noChangeArrowheads="1"/>
            </p:cNvSpPr>
            <p:nvPr/>
          </p:nvSpPr>
          <p:spPr>
            <a:xfrm>
              <a:off x="1604" y="1232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dirty="0" lang="en-US">
                  <a:latin typeface="+mn-lt"/>
                </a:rPr>
                <a:t>Network</a:t>
              </a: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>
            <a:xfrm>
              <a:off x="2276" y="1232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Network</a:t>
              </a: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>
            <a:xfrm>
              <a:off x="2948" y="1232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Host</a:t>
              </a: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>
            <a:xfrm>
              <a:off x="3620" y="1232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Host</a:t>
              </a:r>
            </a:p>
          </p:txBody>
        </p:sp>
      </p:grpSp>
      <p:grpSp>
        <p:nvGrpSpPr>
          <p:cNvPr id="20" name="Group 14"/>
          <p:cNvGrpSpPr>
            <a:grpSpLocks/>
          </p:cNvGrpSpPr>
          <p:nvPr/>
        </p:nvGrpSpPr>
        <p:grpSpPr>
          <a:xfrm>
            <a:off x="4992347" y="3515090"/>
            <a:ext cx="4419600" cy="500062"/>
            <a:chOff x="1604" y="1636"/>
            <a:chExt cx="2680" cy="280"/>
          </a:xfrm>
          <a:solidFill>
            <a:srgbClr val="CDF7FF"/>
          </a:solidFill>
        </p:grpSpPr>
        <p:sp>
          <p:nvSpPr>
            <p:cNvPr id="21" name="Rectangle 15"/>
            <p:cNvSpPr>
              <a:spLocks noChangeArrowheads="1"/>
            </p:cNvSpPr>
            <p:nvPr/>
          </p:nvSpPr>
          <p:spPr>
            <a:xfrm>
              <a:off x="1604" y="1636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Network</a:t>
              </a: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>
            <a:xfrm>
              <a:off x="2276" y="1636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Network</a:t>
              </a: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>
            <a:xfrm>
              <a:off x="2948" y="1636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lang="en-US">
                  <a:latin typeface="+mn-lt"/>
                </a:rPr>
                <a:t>Network</a:t>
              </a: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>
            <a:xfrm>
              <a:off x="3620" y="1636"/>
              <a:ext cx="664" cy="280"/>
            </a:xfrm>
            <a:prstGeom prst="rect">
              <a:avLst/>
            </a:prstGeom>
            <a:grpFill/>
            <a:ln w="19050">
              <a:solidFill>
                <a:srgbClr val="008BA8"/>
              </a:solidFill>
              <a:miter lim="800000"/>
              <a:headEnd/>
              <a:tailEnd/>
            </a:ln>
            <a:effectLst>
              <a:outerShdw algn="ctr" dir="2700000" dist="35921" rotWithShape="0">
                <a:schemeClr val="bg2"/>
              </a:outerShdw>
            </a:effectLst>
          </p:spPr>
          <p:txBody>
            <a:bodyPr anchor="ctr" bIns="73744" lIns="147486" numCol="1" rIns="147486" tIns="73744" wrap="none"/>
            <a:lstStyle/>
            <a:p>
              <a:pPr defTabSz="1028700" eaLnBrk="1" hangingPunct="1">
                <a:spcAft>
                  <a:spcPts val="0"/>
                </a:spcAft>
                <a:defRPr/>
              </a:pPr>
              <a:r>
                <a:rPr dirty="0" lang="en-US">
                  <a:latin typeface="+mn-lt"/>
                </a:rPr>
                <a:t>Host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5171779-A056-4DC2-8556-13CE52958C3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28D1A9F-DBBA-4426-AC73-DE4FA851EF4F}" type="slidenum">
              <a:rPr lang="en-US"/>
              <a:pPr/>
              <a:t>13</a:t>
            </a:fld>
            <a:endParaRPr lang="en-US"/>
          </a:p>
        </p:txBody>
      </p:sp>
      <p:sp>
        <p:nvSpPr>
          <p:cNvPr id="727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IP Addresses</a:t>
            </a:r>
          </a:p>
        </p:txBody>
      </p:sp>
      <p:pic>
        <p:nvPicPr>
          <p:cNvPr descr="5-55" id="72709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191685" y="1652589"/>
            <a:ext cx="10028767" cy="4656140"/>
          </a:xfrm>
          <a:prstGeom prst="rect">
            <a:avLst/>
          </a:prstGeom>
          <a:noFill/>
        </p:spPr>
      </p:pic>
      <p:sp>
        <p:nvSpPr>
          <p:cNvPr id="7270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0515600" y="2286000"/>
            <a:ext cx="704852" cy="381000"/>
          </a:xfrm>
          <a:solidFill>
            <a:schemeClr val="bg1"/>
          </a:solidFill>
        </p:spPr>
        <p:txBody>
          <a:bodyPr numCol="1">
            <a:normAutofit fontScale="70000" lnSpcReduction="20000"/>
          </a:bodyPr>
          <a:lstStyle/>
          <a:p>
            <a:pPr algn="ctr">
              <a:buFontTx/>
              <a:buNone/>
            </a:pP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02894444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5171779-A056-4DC2-8556-13CE52958C3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28D1A9F-DBBA-4426-AC73-DE4FA851EF4F}" type="slidenum">
              <a:rPr lang="en-US"/>
              <a:pPr/>
              <a:t>14</a:t>
            </a:fld>
            <a:endParaRPr lang="en-US"/>
          </a:p>
        </p:txBody>
      </p:sp>
      <p:sp>
        <p:nvSpPr>
          <p:cNvPr id="727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IP Address Range </a:t>
            </a:r>
            <a:endParaRPr dirty="0"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72624"/>
              </p:ext>
            </p:extLst>
          </p:nvPr>
        </p:nvGraphicFramePr>
        <p:xfrm>
          <a:off x="2309812" y="1828800"/>
          <a:ext cx="7572375" cy="3382965"/>
        </p:xfrm>
        <a:graphic>
          <a:graphicData uri="http://schemas.openxmlformats.org/drawingml/2006/table">
            <a:tbl>
              <a:tblPr bandRow="1" firstRow="1">
                <a:tableStyleId>{5940675A-B579-460E-94D1-54222C63F5DA}</a:tableStyleId>
              </a:tblPr>
              <a:tblGrid>
                <a:gridCol w="3286157"/>
                <a:gridCol w="4286218"/>
              </a:tblGrid>
              <a:tr h="640068">
                <a:tc>
                  <a:txBody>
                    <a:bodyPr numCol="1"/>
                    <a:lstStyle/>
                    <a:p>
                      <a:pPr algn="ctr"/>
                      <a:r>
                        <a:rPr b="1" dirty="0" lang="en-US" smtClean="0" sz="1800">
                          <a:solidFill>
                            <a:schemeClr val="bg1"/>
                          </a:solidFill>
                        </a:rPr>
                        <a:t>IP Address</a:t>
                      </a:r>
                      <a:r>
                        <a:rPr b="1" baseline="0" dirty="0" lang="en-US" smtClean="0" sz="1800">
                          <a:solidFill>
                            <a:schemeClr val="bg1"/>
                          </a:solidFill>
                        </a:rPr>
                        <a:t> Class </a:t>
                      </a:r>
                      <a:endParaRPr b="1" dirty="0"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/>
                      <a:r>
                        <a:rPr b="1" dirty="0" lang="en-US" smtClean="0" sz="1800">
                          <a:solidFill>
                            <a:schemeClr val="bg1"/>
                          </a:solidFill>
                        </a:rPr>
                        <a:t>IP Address Range</a:t>
                      </a:r>
                    </a:p>
                    <a:p>
                      <a:pPr algn="ctr"/>
                      <a:r>
                        <a:rPr dirty="0" lang="en-US" smtClean="0" sz="1800">
                          <a:solidFill>
                            <a:schemeClr val="bg1"/>
                          </a:solidFill>
                        </a:rPr>
                        <a:t>(First Octet</a:t>
                      </a:r>
                      <a:r>
                        <a:rPr baseline="0" dirty="0" lang="en-US" smtClean="0" sz="1800">
                          <a:solidFill>
                            <a:schemeClr val="bg1"/>
                          </a:solidFill>
                        </a:rPr>
                        <a:t> decimal value)</a:t>
                      </a:r>
                      <a:endParaRPr dirty="0"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 marB="45715" marL="91439" marR="91439" marT="45715">
                    <a:lnL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</a:tr>
              <a:tr h="548579">
                <a:tc>
                  <a:txBody>
                    <a:bodyPr numCol="1"/>
                    <a:lstStyle/>
                    <a:p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Class A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/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1-126(00000001 to 01111110)*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marB="45715" marL="91439" marR="91439" marT="45715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548579"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Class B</a:t>
                      </a: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/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128-191(10000000 to 10111111)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marB="45715" marL="91439" marR="91439" marT="45715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548579"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Class C</a:t>
                      </a: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192-223(11000000 to 11011111)</a:t>
                      </a:r>
                    </a:p>
                  </a:txBody>
                  <a:tcPr marB="45715" marL="91439" marR="91439" marT="45715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548579"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Class D</a:t>
                      </a: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224-239(11100000 to 11101111)</a:t>
                      </a:r>
                    </a:p>
                  </a:txBody>
                  <a:tcPr marB="45715" marL="91439" marR="91439" marT="45715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548579"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Class E</a:t>
                      </a:r>
                    </a:p>
                  </a:txBody>
                  <a:tcPr anchor="ctr" marB="45715" marL="91439" marR="91439" marT="45715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240-255(11110000 to 11111111)</a:t>
                      </a:r>
                    </a:p>
                  </a:txBody>
                  <a:tcPr marB="45715" marL="91439" marR="91439" marT="45715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9259" y="5606317"/>
            <a:ext cx="10845799" cy="35548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lvl="1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</a:pPr>
            <a:r>
              <a:rPr b="1" dirty="0" lang="en-US"/>
              <a:t>*127 (011111111) is a Class A address reserved for loopback testing and cannot be assigned to a network. </a:t>
            </a:r>
          </a:p>
        </p:txBody>
      </p:sp>
    </p:spTree>
    <p:extLst>
      <p:ext uri="{BB962C8B-B14F-4D97-AF65-F5344CB8AC3E}">
        <p14:creationId xmlns:p14="http://schemas.microsoft.com/office/powerpoint/2010/main" val="204164933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Problem 1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i="1" lang="en-US" smtClean="0">
                <a:latin charset="0" pitchFamily="18" typeface="Times New Roman"/>
                <a:cs charset="0" pitchFamily="18" typeface="Times New Roman"/>
              </a:rPr>
              <a:t>Given the network address 17.0.0.0, find the class, the block, and the range of the addresses.</a:t>
            </a:r>
          </a:p>
          <a:p>
            <a:pPr indent="0" marL="0">
              <a:buNone/>
            </a:pPr>
            <a:r>
              <a:rPr b="1" dirty="0" i="1" lang="en-US" smtClean="0">
                <a:latin charset="0" pitchFamily="18" typeface="Times New Roman"/>
                <a:cs charset="0" pitchFamily="18" typeface="Times New Roman"/>
              </a:rPr>
              <a:t>Solution</a:t>
            </a:r>
          </a:p>
          <a:p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The class is A because the first byte is between 0 and 126.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block has a </a:t>
            </a:r>
            <a:r>
              <a:rPr dirty="0" err="1" lang="en-US" smtClean="0">
                <a:latin charset="0" pitchFamily="18" typeface="Times New Roman"/>
                <a:cs charset="0" pitchFamily="18" typeface="Times New Roman"/>
              </a:rPr>
              <a:t>netid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 of 17.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addresses range from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17.0.0.1 to 17.255.255.254.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15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Problem 2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i="1" lang="en-US" smtClean="0">
                <a:latin charset="0" pitchFamily="18" typeface="Times New Roman"/>
                <a:cs charset="0" pitchFamily="18" typeface="Times New Roman"/>
              </a:rPr>
              <a:t>Given the network address 132.21.0.0, find the class, the block, and the range of the addresses.</a:t>
            </a:r>
          </a:p>
          <a:p>
            <a:pPr indent="0" marL="0">
              <a:buNone/>
            </a:pPr>
            <a:r>
              <a:rPr b="1" dirty="0" i="1" lang="en-US" smtClean="0">
                <a:latin charset="0" pitchFamily="18" typeface="Times New Roman"/>
                <a:cs charset="0" pitchFamily="18" typeface="Times New Roman"/>
              </a:rPr>
              <a:t>Solution</a:t>
            </a:r>
          </a:p>
          <a:p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The class is B because the first byte is between 128 and 191.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block has a </a:t>
            </a:r>
            <a:r>
              <a:rPr dirty="0" err="1" lang="en-US" smtClean="0">
                <a:latin charset="0" pitchFamily="18" typeface="Times New Roman"/>
                <a:cs charset="0" pitchFamily="18" typeface="Times New Roman"/>
              </a:rPr>
              <a:t>netid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 of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132.21.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addresses range from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 132.21.0.1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to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132.21.255.254.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16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Problem 3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i="1" lang="en-US" smtClean="0">
                <a:latin charset="0" pitchFamily="18" typeface="Times New Roman"/>
                <a:cs charset="0" pitchFamily="18" typeface="Times New Roman"/>
              </a:rPr>
              <a:t>Given the network address 220.34.76.0, find the class, the block, and the range of the addresses.</a:t>
            </a:r>
          </a:p>
          <a:p>
            <a:pPr indent="0" marL="0">
              <a:buNone/>
            </a:pPr>
            <a:r>
              <a:rPr b="1" dirty="0" i="1" lang="en-US" smtClean="0">
                <a:latin charset="0" pitchFamily="18" typeface="Times New Roman"/>
                <a:cs charset="0" pitchFamily="18" typeface="Times New Roman"/>
              </a:rPr>
              <a:t>Solution</a:t>
            </a:r>
            <a:endParaRPr b="1" dirty="0" i="1" lang="en-US" smtClean="0" sz="3600">
              <a:latin charset="0" pitchFamily="18" typeface="Times New Roman"/>
              <a:cs charset="0" pitchFamily="18" typeface="Times New Roman"/>
            </a:endParaRPr>
          </a:p>
          <a:p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The class is C because the first byte is between 192 and 223.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block has a </a:t>
            </a:r>
            <a:r>
              <a:rPr dirty="0" err="1" lang="en-US" smtClean="0">
                <a:latin charset="0" pitchFamily="18" typeface="Times New Roman"/>
                <a:cs charset="0" pitchFamily="18" typeface="Times New Roman"/>
              </a:rPr>
              <a:t>netid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 of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220.34.76.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addresses range from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220.34.76.0 to 220.34.76.255.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17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zh-TW" dirty="0" lang="en-US"/>
              <a:t>Default Subnet Mask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18</a:t>
            </a:fld>
            <a:endParaRPr dirty="0" lang="en-US"/>
          </a:p>
        </p:txBody>
      </p:sp>
      <p:graphicFrame>
        <p:nvGraphicFramePr>
          <p:cNvPr id="8" name="內容版面配置區 3"/>
          <p:cNvGraphicFramePr>
            <a:graphicFrameLocks noGrp="1"/>
          </p:cNvGraphicFramePr>
          <p:nvPr>
            <p:ph idx="2147483647"/>
            <p:extLst>
              <p:ext uri="{D42A27DB-BD31-4B8C-83A1-F6EECF244321}">
                <p14:modId xmlns:p14="http://schemas.microsoft.com/office/powerpoint/2010/main" val="51887155"/>
              </p:ext>
            </p:extLst>
          </p:nvPr>
        </p:nvGraphicFramePr>
        <p:xfrm>
          <a:off x="2095499" y="1905000"/>
          <a:ext cx="8001001" cy="3541712"/>
        </p:xfrm>
        <a:graphic>
          <a:graphicData uri="http://schemas.openxmlformats.org/drawingml/2006/table">
            <a:tbl>
              <a:tblPr/>
              <a:tblGrid>
                <a:gridCol w="2222500"/>
                <a:gridCol w="2741084"/>
                <a:gridCol w="3037417"/>
              </a:tblGrid>
              <a:tr h="885428"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b="1" dirty="0" kern="100" lang="en-US" sz="1900">
                          <a:solidFill>
                            <a:schemeClr val="bg1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Class </a:t>
                      </a:r>
                      <a:endParaRPr altLang="zh-TW" dirty="0" kern="100" lang="zh-TW" sz="1900">
                        <a:solidFill>
                          <a:schemeClr val="bg1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b="1" dirty="0" kern="100" lang="en-US" sz="1900">
                          <a:solidFill>
                            <a:schemeClr val="bg1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Subnet Mask </a:t>
                      </a:r>
                      <a:endParaRPr altLang="zh-TW" dirty="0" kern="100" lang="zh-TW" sz="1900">
                        <a:solidFill>
                          <a:schemeClr val="bg1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b="1" dirty="0" kern="100" lang="en-US" sz="1900">
                          <a:solidFill>
                            <a:schemeClr val="bg1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Number of </a:t>
                      </a:r>
                      <a:r>
                        <a:rPr b="1" dirty="0" kern="100" lang="en-US" smtClean="0" sz="1900">
                          <a:solidFill>
                            <a:schemeClr val="bg1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Network Bits</a:t>
                      </a:r>
                      <a:endParaRPr altLang="zh-TW" dirty="0" kern="100" lang="zh-TW" sz="1900">
                        <a:solidFill>
                          <a:schemeClr val="bg1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</a:tr>
              <a:tr h="885428"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A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255.0.0.0 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8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885428"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B 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255.255.0.0 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16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885428"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C 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255.255.255.0 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dirty="0" kern="100" lang="en-US" sz="1900">
                          <a:solidFill>
                            <a:srgbClr val="008BA8"/>
                          </a:solidFill>
                          <a:latin typeface="+mn-lt"/>
                          <a:ea typeface="新細明體"/>
                          <a:cs typeface="Times New Roman"/>
                        </a:rPr>
                        <a:t>24</a:t>
                      </a:r>
                      <a:endParaRPr altLang="zh-TW" dirty="0" kern="100" lang="zh-TW" sz="1900">
                        <a:solidFill>
                          <a:srgbClr val="008BA8"/>
                        </a:solidFill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anchor="ctr" marB="0" marL="71120" marR="71120" marT="0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43184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zh-TW" dirty="0" lang="en-US"/>
              <a:t>Private IP Addresses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19</a:t>
            </a:fld>
            <a:endParaRPr dirty="0"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29399"/>
              </p:ext>
            </p:extLst>
          </p:nvPr>
        </p:nvGraphicFramePr>
        <p:xfrm>
          <a:off x="2362200" y="2362200"/>
          <a:ext cx="7824788" cy="2895599"/>
        </p:xfrm>
        <a:graphic>
          <a:graphicData uri="http://schemas.openxmlformats.org/drawingml/2006/table">
            <a:tbl>
              <a:tblPr bandRow="1" firstRow="1">
                <a:tableStyleId>{5940675A-B579-460E-94D1-54222C63F5DA}</a:tableStyleId>
              </a:tblPr>
              <a:tblGrid>
                <a:gridCol w="2646245"/>
                <a:gridCol w="5178543"/>
              </a:tblGrid>
              <a:tr h="526532">
                <a:tc>
                  <a:txBody>
                    <a:bodyPr numCol="1"/>
                    <a:lstStyle/>
                    <a:p>
                      <a:pPr algn="ctr"/>
                      <a:r>
                        <a:rPr b="1" baseline="0" dirty="0" lang="en-US" smtClean="0" sz="1800">
                          <a:solidFill>
                            <a:schemeClr val="bg1"/>
                          </a:solidFill>
                        </a:rPr>
                        <a:t>Class </a:t>
                      </a:r>
                      <a:endParaRPr b="1" dirty="0" lang="en-US" sz="1800">
                        <a:solidFill>
                          <a:schemeClr val="bg1"/>
                        </a:solidFill>
                      </a:endParaRPr>
                    </a:p>
                  </a:txBody>
                  <a:tcPr anchor="ctr" marB="45712" marL="91439" marR="91439" marT="45712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/>
                      <a:r>
                        <a:rPr b="1" dirty="0" lang="en-US" smtClean="0" sz="1800">
                          <a:solidFill>
                            <a:schemeClr val="bg1"/>
                          </a:solidFill>
                        </a:rPr>
                        <a:t>Private Address Range</a:t>
                      </a:r>
                    </a:p>
                  </a:txBody>
                  <a:tcPr anchor="ctr" marB="45712" marL="91439" marR="91439" marT="45712">
                    <a:lnL algn="ctr" cap="flat" cmpd="sng" w="12700">
                      <a:solidFill>
                        <a:schemeClr val="accent5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008BA8"/>
                    </a:solidFill>
                  </a:tcPr>
                </a:tc>
              </a:tr>
              <a:tr h="789689">
                <a:tc>
                  <a:txBody>
                    <a:bodyPr numCol="1"/>
                    <a:lstStyle/>
                    <a:p>
                      <a:pPr algn="ctr"/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A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anchor="ctr" marB="45712" marL="91439" marR="91439" marT="45712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/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10.0.0.0/8 to 10.255.255.255/8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anchor="ctr" marB="45712" marL="91439" marR="91439" marT="45712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789689">
                <a:tc>
                  <a:txBody>
                    <a:bodyPr numCol="1"/>
                    <a:lstStyle/>
                    <a:p>
                      <a:pPr algn="ctr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B</a:t>
                      </a:r>
                    </a:p>
                  </a:txBody>
                  <a:tcPr anchor="ctr" marB="45712" marL="91439" marR="91439" marT="45712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/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172.16.0.0 /12 to 172.31.255.255/12</a:t>
                      </a:r>
                      <a:endParaRPr dirty="0" lang="en-US" sz="1800">
                        <a:solidFill>
                          <a:srgbClr val="008BA8"/>
                        </a:solidFill>
                      </a:endParaRPr>
                    </a:p>
                  </a:txBody>
                  <a:tcPr anchor="ctr" marB="45712" marL="91439" marR="91439" marT="45712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  <a:tr h="789689">
                <a:tc>
                  <a:txBody>
                    <a:bodyPr numCol="1"/>
                    <a:lstStyle/>
                    <a:p>
                      <a:pPr algn="ctr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C</a:t>
                      </a:r>
                    </a:p>
                  </a:txBody>
                  <a:tcPr anchor="ctr" marB="45712" marL="91439" marR="91439" marT="45712">
                    <a:lnL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914400" eaLnBrk="1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dirty="0" lang="en-US" smtClean="0" sz="1800">
                          <a:solidFill>
                            <a:srgbClr val="008BA8"/>
                          </a:solidFill>
                        </a:rPr>
                        <a:t>192.168.0.0/16 to 192.168.255.255/16</a:t>
                      </a:r>
                    </a:p>
                  </a:txBody>
                  <a:tcPr anchor="ctr" marB="45712" marL="91439" marR="91439" marT="45712">
                    <a:lnL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28575">
                      <a:solidFill>
                        <a:srgbClr val="008BA8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96318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b="1" dirty="0" lang="en-US" smtClean="0"/>
              <a:t>Unit 2: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NETWORK</a:t>
            </a:r>
            <a:r>
              <a:rPr b="1" dirty="0" lang="en-US" smtClean="0"/>
              <a:t> LAYER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1" cy="4938714"/>
          </a:xfrm>
        </p:spPr>
        <p:txBody>
          <a:bodyPr numCol="1">
            <a:normAutofit/>
          </a:bodyPr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2"/>
              </a:rPr>
              <a:t>Network Layer Design Issues 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pPr>
              <a:buNone/>
            </a:pP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3"/>
              </a:rPr>
              <a:t>Switching Techniques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pPr>
              <a:buNone/>
            </a:pP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4"/>
              </a:rPr>
              <a:t>Protocol: IPv4 and IPv6 addressing schemes 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68060F8-7E8A-4642-9D95-88E89356E64F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</a:t>
            </a:fld>
            <a:endParaRPr dirty="0" lang="en-US"/>
          </a:p>
        </p:txBody>
      </p:sp>
      <p:sp>
        <p:nvSpPr>
          <p:cNvPr id="7" name="Footer Placeholder 6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err="1" lang="en-US" smtClean="0"/>
              <a:t>Subnetting</a:t>
            </a:r>
            <a:r>
              <a:rPr dirty="0" lang="en-US" smtClean="0"/>
              <a:t> / CIDR / VLSM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20</a:t>
            </a:fld>
            <a:endParaRPr dirty="0"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23937" y="1524000"/>
            <a:ext cx="10144126" cy="5729288"/>
            <a:chOff x="1081988" y="1440091"/>
            <a:chExt cx="10144126" cy="5729288"/>
          </a:xfrm>
        </p:grpSpPr>
        <p:pic>
          <p:nvPicPr>
            <p:cNvPr id="15" name="Picture 3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582551" y="1440091"/>
              <a:ext cx="5643563" cy="564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2215464" y="1789341"/>
              <a:ext cx="7739062" cy="1090613"/>
            </a:xfrm>
            <a:prstGeom prst="rect">
              <a:avLst/>
            </a:prstGeom>
          </p:spPr>
          <p:txBody>
            <a:bodyPr bIns="45720" lIns="91440" numCol="1" rIns="91440" rtlCol="0" tIns="45720" vert="horz">
              <a:normAutofit fontScale="70000" lnSpcReduction="20000"/>
            </a:bodyPr>
            <a:lstStyle>
              <a:lvl1pPr algn="l" defTabSz="914400" eaLnBrk="1" hangingPunct="1" indent="-342900" latinLnBrk="0" marL="3429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85750" latinLnBrk="0" marL="742950" rtl="0">
                <a:spcBef>
                  <a:spcPct val="20000"/>
                </a:spcBef>
                <a:buFont charset="0" panose="020B0604020202020204" pitchFamily="34" typeface="Arial"/>
                <a:buChar char="–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spcBef>
                  <a:spcPct val="20000"/>
                </a:spcBef>
                <a:buFont charset="0" panose="020B0604020202020204" pitchFamily="34" typeface="Arial"/>
                <a:buChar char="–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spcBef>
                  <a:spcPct val="20000"/>
                </a:spcBef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dirty="0" lang="en-US" smtClean="0"/>
                <a:t>Subnet mask specifies which network the host participates in</a:t>
              </a:r>
            </a:p>
            <a:p>
              <a:pPr lvl="1">
                <a:defRPr/>
              </a:pPr>
              <a:r>
                <a:rPr dirty="0" lang="en-US" smtClean="0"/>
                <a:t>E.g. 10.0.0.0/16, means that the network is 10.1.0.0, 10.2.0.0, 10.3.0.0, until 10.255.0.0.</a:t>
              </a: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>
            <a:xfrm flipV="1">
              <a:off x="7022414" y="4808766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>
            <a:xfrm flipV="1">
              <a:off x="7512951" y="4810354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>
            <a:xfrm flipV="1">
              <a:off x="7995551" y="4797654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>
            <a:xfrm flipV="1">
              <a:off x="9529076" y="4810354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>
            <a:xfrm flipV="1">
              <a:off x="10010089" y="4808766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>
            <a:xfrm flipV="1">
              <a:off x="9019489" y="4808766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>
            <a:xfrm flipV="1">
              <a:off x="8128901" y="3273654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>
            <a:xfrm flipV="1">
              <a:off x="8687701" y="3264129"/>
              <a:ext cx="0" cy="658812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>
            <a:xfrm flipV="1">
              <a:off x="9252851" y="3253016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>
            <a:xfrm>
              <a:off x="7846326" y="3565754"/>
              <a:ext cx="1598613" cy="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>
            <a:xfrm>
              <a:off x="7439926" y="5154841"/>
              <a:ext cx="746125" cy="25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30362" lIns="21431" numCol="1" rIns="21431" tIns="30362" wrap="none"/>
            <a:lstStyle/>
            <a:p>
              <a:pPr defTabSz="1028700" eaLnBrk="1" hangingPunct="1">
                <a:lnSpc>
                  <a:spcPts val="1800"/>
                </a:lnSpc>
                <a:spcAft>
                  <a:spcPts val="0"/>
                </a:spcAft>
                <a:tabLst>
                  <a:tab algn="l" pos="514350"/>
                  <a:tab algn="l" pos="1028700"/>
                  <a:tab algn="l" pos="1543050"/>
                </a:tabLst>
                <a:defRPr/>
              </a:pPr>
              <a:r>
                <a:rPr dirty="0" lang="en-US" sz="1200">
                  <a:solidFill>
                    <a:srgbClr val="008BA8"/>
                  </a:solidFill>
                  <a:latin typeface="+mj-lt"/>
                </a:rPr>
                <a:t>10.1.0.0</a:t>
              </a:r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>
            <a:xfrm>
              <a:off x="8962339" y="5132616"/>
              <a:ext cx="863600" cy="25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30362" lIns="21431" numCol="1" rIns="21431" tIns="30362" wrap="none"/>
            <a:lstStyle/>
            <a:p>
              <a:pPr defTabSz="1028700" eaLnBrk="1" hangingPunct="1">
                <a:lnSpc>
                  <a:spcPts val="1800"/>
                </a:lnSpc>
                <a:spcAft>
                  <a:spcPts val="0"/>
                </a:spcAft>
                <a:tabLst>
                  <a:tab algn="l" pos="514350"/>
                  <a:tab algn="l" pos="1028700"/>
                  <a:tab algn="l" pos="1543050"/>
                </a:tabLst>
                <a:defRPr/>
              </a:pPr>
              <a:r>
                <a:rPr dirty="0" lang="en-US" sz="1200">
                  <a:solidFill>
                    <a:srgbClr val="008BA8"/>
                  </a:solidFill>
                  <a:latin typeface="+mj-lt"/>
                </a:rPr>
                <a:t>10.2.0.0</a:t>
              </a:r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>
            <a:xfrm>
              <a:off x="8779776" y="3586391"/>
              <a:ext cx="830263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30362" lIns="21431" numCol="1" rIns="21431" tIns="30362" wrap="none"/>
            <a:lstStyle/>
            <a:p>
              <a:pPr defTabSz="1028700" eaLnBrk="1" hangingPunct="1">
                <a:lnSpc>
                  <a:spcPts val="1800"/>
                </a:lnSpc>
                <a:spcAft>
                  <a:spcPts val="0"/>
                </a:spcAft>
                <a:tabLst>
                  <a:tab algn="l" pos="514350"/>
                  <a:tab algn="l" pos="1028700"/>
                  <a:tab algn="l" pos="1543050"/>
                </a:tabLst>
                <a:defRPr/>
              </a:pPr>
              <a:r>
                <a:rPr dirty="0" lang="en-US" sz="1200">
                  <a:solidFill>
                    <a:srgbClr val="008BA8"/>
                  </a:solidFill>
                  <a:latin typeface="+mj-lt"/>
                </a:rPr>
                <a:t>10.3.0.0</a:t>
              </a: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>
            <a:xfrm>
              <a:off x="7797114" y="4154716"/>
              <a:ext cx="752475" cy="284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30362" lIns="21431" numCol="1" rIns="21431" tIns="30362" wrap="none"/>
            <a:lstStyle/>
            <a:p>
              <a:pPr defTabSz="1028700" eaLnBrk="1" hangingPunct="1">
                <a:lnSpc>
                  <a:spcPts val="1800"/>
                </a:lnSpc>
                <a:spcAft>
                  <a:spcPts val="0"/>
                </a:spcAft>
                <a:tabLst>
                  <a:tab algn="l" pos="514350"/>
                  <a:tab algn="l" pos="1028700"/>
                  <a:tab algn="l" pos="1543050"/>
                </a:tabLst>
                <a:defRPr/>
              </a:pPr>
              <a:r>
                <a:rPr dirty="0" lang="en-US" sz="1200">
                  <a:solidFill>
                    <a:srgbClr val="008BA8"/>
                  </a:solidFill>
                  <a:latin typeface="+mj-lt"/>
                </a:rPr>
                <a:t>10.4.0.0</a:t>
              </a: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>
            <a:xfrm>
              <a:off x="8587689" y="4053116"/>
              <a:ext cx="101600" cy="1039813"/>
            </a:xfrm>
            <a:custGeom>
              <a:avLst/>
              <a:gdLst/>
              <a:ahLst/>
              <a:cxnLst>
                <a:cxn ang="0">
                  <a:pos x="0" y="768"/>
                </a:cxn>
                <a:cxn ang="0">
                  <a:pos x="0" y="336"/>
                </a:cxn>
                <a:cxn ang="0">
                  <a:pos x="96" y="432"/>
                </a:cxn>
                <a:cxn ang="0">
                  <a:pos x="96" y="0"/>
                </a:cxn>
              </a:cxnLst>
              <a:rect b="b" l="0" r="r" t="0"/>
              <a:pathLst>
                <a:path h="769" w="97">
                  <a:moveTo>
                    <a:pt x="0" y="768"/>
                  </a:moveTo>
                  <a:lnTo>
                    <a:pt x="0" y="336"/>
                  </a:lnTo>
                  <a:lnTo>
                    <a:pt x="96" y="432"/>
                  </a:lnTo>
                  <a:lnTo>
                    <a:pt x="96" y="0"/>
                  </a:lnTo>
                </a:path>
              </a:pathLst>
            </a:cu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numCol="1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32" name="Picture 2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440051" y="3797529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Line 30"/>
            <p:cNvSpPr>
              <a:spLocks noChangeShapeType="1"/>
            </p:cNvSpPr>
            <p:nvPr/>
          </p:nvSpPr>
          <p:spPr>
            <a:xfrm>
              <a:off x="6854139" y="5111979"/>
              <a:ext cx="3330575" cy="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34" name="Picture 3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297176" y="486909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81988" y="1525816"/>
              <a:ext cx="5643563" cy="564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33"/>
            <p:cNvSpPr>
              <a:spLocks noChangeShapeType="1"/>
            </p:cNvSpPr>
            <p:nvPr/>
          </p:nvSpPr>
          <p:spPr>
            <a:xfrm flipV="1">
              <a:off x="2531376" y="4875441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>
            <a:xfrm flipV="1">
              <a:off x="3115576" y="4875441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38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53551" y="4383316"/>
              <a:ext cx="639763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43"/>
            <p:cNvSpPr>
              <a:spLocks noChangeArrowheads="1"/>
            </p:cNvSpPr>
            <p:nvPr/>
          </p:nvSpPr>
          <p:spPr>
            <a:xfrm>
              <a:off x="3752164" y="5218341"/>
              <a:ext cx="890587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30362" lIns="21431" numCol="1" rIns="21431" tIns="30362" wrap="none"/>
            <a:lstStyle>
              <a:lvl1pPr defTabSz="1028700">
                <a:spcBef>
                  <a:spcPct val="20000"/>
                </a:spcBef>
                <a:buFont charset="0" panose="020B0604020202020204" pitchFamily="34" typeface="Arial"/>
                <a:buChar char="•"/>
                <a:tabLst>
                  <a:tab algn="l" pos="514350"/>
                  <a:tab algn="l" pos="1028700"/>
                  <a:tab algn="l" pos="1543050"/>
                </a:tabLst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defTabSz="1028700"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tabLst>
                  <a:tab algn="l" pos="514350"/>
                  <a:tab algn="l" pos="1028700"/>
                  <a:tab algn="l" pos="1543050"/>
                </a:tabLst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defTabSz="1028700"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tabLst>
                  <a:tab algn="l" pos="514350"/>
                  <a:tab algn="l" pos="1028700"/>
                  <a:tab algn="l" pos="1543050"/>
                </a:tabLst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defTabSz="1028700"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defTabSz="1028700"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defTabSz="1028700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defTabSz="1028700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defTabSz="1028700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defTabSz="1028700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tabLst>
                  <a:tab algn="l" pos="514350"/>
                  <a:tab algn="l" pos="1028700"/>
                  <a:tab algn="l" pos="1543050"/>
                </a:tabLst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dirty="0" lang="en-US" sz="1200">
                  <a:solidFill>
                    <a:srgbClr val="008BA8"/>
                  </a:solidFill>
                </a:rPr>
                <a:t>10.0.0.0</a:t>
              </a:r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>
            <a:xfrm>
              <a:off x="4010926" y="4597629"/>
              <a:ext cx="890588" cy="27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30362" lIns="21431" numCol="1" rIns="21431" tIns="30362" wrap="none"/>
            <a:lstStyle/>
            <a:p>
              <a:pPr defTabSz="1028700" eaLnBrk="1" hangingPunct="1">
                <a:lnSpc>
                  <a:spcPts val="1800"/>
                </a:lnSpc>
                <a:spcAft>
                  <a:spcPts val="0"/>
                </a:spcAft>
                <a:tabLst>
                  <a:tab algn="l" pos="514350"/>
                  <a:tab algn="l" pos="1028700"/>
                  <a:tab algn="l" pos="1543050"/>
                </a:tabLst>
                <a:defRPr/>
              </a:pPr>
              <a:r>
                <a:rPr dirty="0" lang="en-US" sz="1200">
                  <a:solidFill>
                    <a:srgbClr val="008BA8"/>
                  </a:solidFill>
                  <a:latin typeface="+mj-lt"/>
                </a:rPr>
                <a:t>…...</a:t>
              </a:r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>
            <a:xfrm>
              <a:off x="2367864" y="5169129"/>
              <a:ext cx="3159125" cy="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>
            <a:xfrm flipV="1">
              <a:off x="3639451" y="4883379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>
            <a:xfrm flipV="1">
              <a:off x="5368239" y="4883379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>
            <a:xfrm flipV="1">
              <a:off x="4796739" y="4892904"/>
              <a:ext cx="0" cy="292100"/>
            </a:xfrm>
            <a:prstGeom prst="line">
              <a:avLst/>
            </a:prstGeom>
            <a:ln w="19050">
              <a:solidFill>
                <a:srgbClr val="008BA8"/>
              </a:solidFill>
              <a:headEnd len="sm" type="none" w="sm"/>
              <a:tailEnd len="sm" type="none" w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 numCol="1" wrap="none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45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25051" y="4383316"/>
              <a:ext cx="639763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39414" y="4383316"/>
              <a:ext cx="639762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01464" y="4383316"/>
              <a:ext cx="639762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53914" y="4402366"/>
              <a:ext cx="639762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654114" y="429759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187514" y="435474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701864" y="4383316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768664" y="4440466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273489" y="4459516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0689" y="4459516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011551" y="286884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835214" y="286884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435289" y="2887891"/>
              <a:ext cx="5492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47"/>
            <p:cNvSpPr txBox="1">
              <a:spLocks noChangeArrowheads="1"/>
            </p:cNvSpPr>
            <p:nvPr/>
          </p:nvSpPr>
          <p:spPr>
            <a:xfrm>
              <a:off x="2840939" y="5977166"/>
              <a:ext cx="23050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numCol="1">
              <a:spAutoFit/>
            </a:bodyPr>
            <a:lstStyle>
              <a:lvl1pPr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/>
                <a:t>Before subnetting</a:t>
              </a:r>
            </a:p>
          </p:txBody>
        </p:sp>
        <p:sp>
          <p:nvSpPr>
            <p:cNvPr id="59" name="TextBox 48"/>
            <p:cNvSpPr txBox="1">
              <a:spLocks noChangeArrowheads="1"/>
            </p:cNvSpPr>
            <p:nvPr/>
          </p:nvSpPr>
          <p:spPr>
            <a:xfrm>
              <a:off x="7306576" y="5977166"/>
              <a:ext cx="23034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numCol="1">
              <a:spAutoFit/>
            </a:bodyPr>
            <a:lstStyle>
              <a:lvl1pPr>
                <a:spcBef>
                  <a:spcPct val="20000"/>
                </a:spcBef>
                <a:buFont charset="0" panose="020B0604020202020204" pitchFamily="34" typeface="Arial"/>
                <a:buChar char="•"/>
                <a:defRPr sz="3200">
                  <a:solidFill>
                    <a:schemeClr val="tx1"/>
                  </a:solidFill>
                  <a:latin charset="0" panose="020F0502020204030204" pitchFamily="34" typeface="Calibri"/>
                </a:defRPr>
              </a:lvl1pPr>
              <a:lvl2pPr indent="-285750" marL="742950">
                <a:spcBef>
                  <a:spcPct val="20000"/>
                </a:spcBef>
                <a:buFont charset="0" panose="020B0604020202020204" pitchFamily="34" typeface="Arial"/>
                <a:buChar char="–"/>
                <a:defRPr sz="2800">
                  <a:solidFill>
                    <a:schemeClr val="tx1"/>
                  </a:solidFill>
                  <a:latin charset="0" panose="020F0502020204030204" pitchFamily="34" typeface="Calibri"/>
                </a:defRPr>
              </a:lvl2pPr>
              <a:lvl3pPr indent="-228600" marL="1143000">
                <a:spcBef>
                  <a:spcPct val="20000"/>
                </a:spcBef>
                <a:buFont charset="0" panose="020B0604020202020204" pitchFamily="34" typeface="Arial"/>
                <a:buChar char="•"/>
                <a:defRPr sz="2400">
                  <a:solidFill>
                    <a:schemeClr val="tx1"/>
                  </a:solidFill>
                  <a:latin charset="0" panose="020F0502020204030204" pitchFamily="34" typeface="Calibri"/>
                </a:defRPr>
              </a:lvl3pPr>
              <a:lvl4pPr indent="-228600" marL="1600200">
                <a:spcBef>
                  <a:spcPct val="20000"/>
                </a:spcBef>
                <a:buFont charset="0" panose="020B0604020202020204" pitchFamily="34" typeface="Arial"/>
                <a:buChar char="–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4pPr>
              <a:lvl5pPr indent="-228600" marL="2057400">
                <a:spcBef>
                  <a:spcPct val="20000"/>
                </a:spcBef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sz="2000">
                  <a:solidFill>
                    <a:schemeClr val="tx1"/>
                  </a:solidFill>
                  <a:latin charset="0" panose="020F0502020204030204" pitchFamily="34" typeface="Calibri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/>
                <a:t>After subnetting</a:t>
              </a:r>
            </a:p>
          </p:txBody>
        </p:sp>
        <p:sp>
          <p:nvSpPr>
            <p:cNvPr id="60" name="Slide Number Placeholder 64"/>
            <p:cNvSpPr txBox="1">
              <a:spLocks/>
            </p:cNvSpPr>
            <p:nvPr/>
          </p:nvSpPr>
          <p:spPr>
            <a:xfrm>
              <a:off x="10154551" y="6383566"/>
              <a:ext cx="571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bIns="45720" lIns="91440" numCol="1" rIns="91440" rtlCol="0" tIns="45720" vert="horz"/>
            <a:lstStyle>
              <a:defPPr>
                <a:defRPr lang="en-US"/>
              </a:defPPr>
              <a:lvl1pPr algn="r" defTabSz="914400" eaLnBrk="1" hangingPunct="1" latinLnBrk="0" marL="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32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1pPr>
              <a:lvl2pPr algn="l" defTabSz="914400" eaLnBrk="1" hangingPunct="1" indent="-285750" latinLnBrk="0" marL="742950" rtl="0">
                <a:spcBef>
                  <a:spcPct val="20000"/>
                </a:spcBef>
                <a:buFont charset="0" panose="020B0604020202020204" pitchFamily="34" typeface="Arial"/>
                <a:buChar char="–"/>
                <a:defRPr kern="1200" sz="28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spcBef>
                  <a:spcPct val="20000"/>
                </a:spcBef>
                <a:buFont charset="0" panose="020B0604020202020204" pitchFamily="34" typeface="Arial"/>
                <a:buChar char="•"/>
                <a:defRPr kern="1200" sz="24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spcBef>
                  <a:spcPct val="20000"/>
                </a:spcBef>
                <a:buFont charset="0" panose="020B0604020202020204" pitchFamily="34" typeface="Arial"/>
                <a:buChar char="–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spcBef>
                  <a:spcPct val="20000"/>
                </a:spcBef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5pPr>
              <a:lvl6pPr algn="l" defTabSz="914400" eaLnBrk="0" fontAlgn="base" hangingPunct="0" indent="-228600" latinLnBrk="0" marL="2514600" rtl="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6pPr>
              <a:lvl7pPr algn="l" defTabSz="914400" eaLnBrk="0" fontAlgn="base" hangingPunct="0" indent="-228600" latinLnBrk="0" marL="2971800" rtl="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7pPr>
              <a:lvl8pPr algn="l" defTabSz="914400" eaLnBrk="0" fontAlgn="base" hangingPunct="0" indent="-228600" latinLnBrk="0" marL="3429000" rtl="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8pPr>
              <a:lvl9pPr algn="l" defTabSz="914400" eaLnBrk="0" fontAlgn="base" hangingPunct="0" indent="-228600" latinLnBrk="0" marL="3886200" rtl="0">
                <a:spcBef>
                  <a:spcPct val="20000"/>
                </a:spcBef>
                <a:spcAft>
                  <a:spcPct val="0"/>
                </a:spcAft>
                <a:buFont charset="0" panose="020B0604020202020204" pitchFamily="34" typeface="Arial"/>
                <a:buChar char="»"/>
                <a:defRPr kern="1200" sz="2000">
                  <a:solidFill>
                    <a:schemeClr val="tx1"/>
                  </a:solidFill>
                  <a:latin charset="0" panose="020F0502020204030204" pitchFamily="34" typeface="Calibri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fld id="{1FF47E11-9A9A-4425-B071-46D5EC678AAF}" type="slidenum">
                <a:rPr altLang="zh-TW" lang="en-US" smtClean="0" sz="1200">
                  <a:solidFill>
                    <a:srgbClr val="898989"/>
                  </a:solidFill>
                </a:rPr>
                <a:pPr>
                  <a:spcBef>
                    <a:spcPct val="0"/>
                  </a:spcBef>
                  <a:buFontTx/>
                  <a:buNone/>
                </a:pPr>
                <a:t>20</a:t>
              </a:fld>
              <a:endParaRPr altLang="zh-TW" lang="en-US" smtClean="0" sz="1200">
                <a:solidFill>
                  <a:srgbClr val="89898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38464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err="1" lang="en-US" smtClean="0"/>
              <a:t>Subnetting</a:t>
            </a:r>
            <a:r>
              <a:rPr dirty="0" lang="en-US" smtClean="0"/>
              <a:t> / CIDR / VLSM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21</a:t>
            </a:fld>
            <a:endParaRPr dirty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830389"/>
            <a:ext cx="10972801" cy="4525963"/>
          </a:xfrm>
        </p:spPr>
        <p:txBody>
          <a:bodyPr numCol="1"/>
          <a:lstStyle/>
          <a:p>
            <a:r>
              <a:rPr dirty="0" lang="en-US"/>
              <a:t>To calculate the </a:t>
            </a:r>
            <a:r>
              <a:rPr b="1" dirty="0" lang="en-US"/>
              <a:t>number of subnets </a:t>
            </a:r>
            <a:r>
              <a:rPr dirty="0" lang="en-US"/>
              <a:t>available on a network number, use </a:t>
            </a:r>
            <a:r>
              <a:rPr b="1" dirty="0" lang="en-US"/>
              <a:t>2</a:t>
            </a:r>
            <a:r>
              <a:rPr b="1" baseline="30000" dirty="0" lang="en-US"/>
              <a:t>S</a:t>
            </a:r>
            <a:r>
              <a:rPr dirty="0" lang="en-US"/>
              <a:t>,</a:t>
            </a:r>
            <a:r>
              <a:rPr dirty="0" lang="en-US">
                <a:solidFill>
                  <a:schemeClr val="accent1"/>
                </a:solidFill>
              </a:rPr>
              <a:t> </a:t>
            </a:r>
            <a:r>
              <a:rPr dirty="0" lang="en-US"/>
              <a:t>where S=the number of subnet bits</a:t>
            </a:r>
            <a:r>
              <a:rPr dirty="0" lang="en-US" smtClean="0"/>
              <a:t>.</a:t>
            </a:r>
          </a:p>
          <a:p>
            <a:endParaRPr dirty="0" lang="en-US" smtClean="0">
              <a:solidFill>
                <a:schemeClr val="accent1"/>
              </a:solidFill>
            </a:endParaRPr>
          </a:p>
          <a:p>
            <a:r>
              <a:rPr dirty="0" lang="en-US" smtClean="0"/>
              <a:t>To </a:t>
            </a:r>
            <a:r>
              <a:rPr dirty="0" lang="en-US"/>
              <a:t>calculate the </a:t>
            </a:r>
            <a:r>
              <a:rPr b="1" dirty="0" lang="en-US"/>
              <a:t>number of hosts available on a network number</a:t>
            </a:r>
            <a:r>
              <a:rPr dirty="0" lang="en-US"/>
              <a:t>, use </a:t>
            </a:r>
            <a:r>
              <a:rPr b="1" dirty="0" lang="en-US"/>
              <a:t>2</a:t>
            </a:r>
            <a:r>
              <a:rPr b="1" baseline="30000" dirty="0" lang="en-US"/>
              <a:t>N</a:t>
            </a:r>
            <a:r>
              <a:rPr b="1" dirty="0" lang="en-US"/>
              <a:t>–2</a:t>
            </a:r>
            <a:r>
              <a:rPr dirty="0" lang="en-US"/>
              <a:t>,</a:t>
            </a:r>
            <a:r>
              <a:rPr dirty="0" lang="en-US">
                <a:solidFill>
                  <a:schemeClr val="accent1"/>
                </a:solidFill>
              </a:rPr>
              <a:t> </a:t>
            </a:r>
            <a:r>
              <a:rPr dirty="0" lang="en-US"/>
              <a:t>where N=the number of host bits.</a:t>
            </a:r>
          </a:p>
          <a:p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0557566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pPr algn="r"/>
            <a:r>
              <a:rPr altLang="zh-TW" dirty="0" lang="en-US"/>
              <a:t>Reserved Address - Network and </a:t>
            </a:r>
            <a:r>
              <a:rPr altLang="zh-TW" dirty="0" lang="en-US" smtClean="0"/>
              <a:t>Broadcast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22</a:t>
            </a:fld>
            <a:endParaRPr dirty="0" lang="en-US"/>
          </a:p>
        </p:txBody>
      </p:sp>
      <p:pic>
        <p:nvPicPr>
          <p:cNvPr descr="Dlink_Chap1-42.jpg"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524000"/>
            <a:ext cx="7315200" cy="458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60323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Subnet Mask Bits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23</a:t>
            </a:fld>
            <a:endParaRPr dirty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830389"/>
            <a:ext cx="10972801" cy="4525963"/>
          </a:xfrm>
        </p:spPr>
        <p:txBody>
          <a:bodyPr numCol="1"/>
          <a:lstStyle/>
          <a:p>
            <a:pPr>
              <a:spcBef>
                <a:spcPct val="0"/>
              </a:spcBef>
              <a:buNone/>
            </a:pP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0  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0	0	0	0	0	0	0	=	0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    0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0	0	0	0	0	0	=	128</a:t>
            </a:r>
          </a:p>
          <a:p>
            <a:pPr>
              <a:spcBef>
                <a:spcPct val="0"/>
              </a:spcBef>
              <a:buNone/>
            </a:pP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0	0	0	0	0	0	=	192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0	0	0	0	0	=	224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1	0	0	0	0	=	240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1	1	0	0	0	=	248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1	1	1	0	0	=	252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1	1	1	1	0	=	254</a:t>
            </a:r>
          </a:p>
          <a:p>
            <a:pPr>
              <a:spcBef>
                <a:spcPct val="0"/>
              </a:spcBef>
              <a:buNone/>
            </a:pP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1	</a:t>
            </a:r>
            <a:r>
              <a:rPr dirty="0" lang="en-US" smtClean="0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</a:t>
            </a:r>
            <a:r>
              <a:rPr dirty="0" lang="en-US">
                <a:latin charset="0" panose="020B0604030504040204" pitchFamily="34" typeface="Verdana"/>
                <a:ea charset="0" panose="020B0604030504040204" pitchFamily="34" typeface="Verdana"/>
                <a:cs charset="0" panose="020B0604030504040204" pitchFamily="34" typeface="Verdana"/>
              </a:rPr>
              <a:t>	1	1	1	1	1	1	=	255</a:t>
            </a:r>
          </a:p>
          <a:p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16149821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Problem 4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71" y="2012951"/>
            <a:ext cx="10972801" cy="4525963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dirty="0" i="1" lang="en-US" smtClean="0"/>
              <a:t>A small organization is given a block with the beginning address and the prefix length 205.16.37.24/29</a:t>
            </a:r>
          </a:p>
          <a:p>
            <a:pPr indent="0" marL="0">
              <a:buNone/>
            </a:pPr>
            <a:r>
              <a:rPr dirty="0" i="1" lang="en-US" smtClean="0"/>
              <a:t>	Find the following </a:t>
            </a:r>
          </a:p>
          <a:p>
            <a:pPr indent="0" marL="0">
              <a:buNone/>
            </a:pPr>
            <a:r>
              <a:rPr dirty="0" i="1" lang="en-US"/>
              <a:t>	</a:t>
            </a:r>
            <a:r>
              <a:rPr dirty="0" i="1" lang="en-US" smtClean="0"/>
              <a:t>a) Number of subnets and hosts per subnet</a:t>
            </a:r>
          </a:p>
          <a:p>
            <a:pPr indent="0" marL="0">
              <a:buNone/>
            </a:pPr>
            <a:r>
              <a:rPr dirty="0" i="1" lang="en-US"/>
              <a:t>	</a:t>
            </a:r>
            <a:r>
              <a:rPr dirty="0" i="1" lang="en-US" smtClean="0"/>
              <a:t>b) Network ID and </a:t>
            </a:r>
            <a:r>
              <a:rPr dirty="0" i="1" lang="en-US"/>
              <a:t>Broadcast ID </a:t>
            </a:r>
            <a:r>
              <a:rPr dirty="0" i="1" lang="en-US" smtClean="0"/>
              <a:t>of each subnet</a:t>
            </a:r>
          </a:p>
          <a:p>
            <a:pPr indent="0" marL="0">
              <a:buNone/>
            </a:pPr>
            <a:r>
              <a:rPr dirty="0" i="1" lang="en-US"/>
              <a:t>	</a:t>
            </a:r>
            <a:r>
              <a:rPr dirty="0" i="1" lang="en-US" smtClean="0"/>
              <a:t>c) First and Last ID </a:t>
            </a:r>
            <a:r>
              <a:rPr dirty="0" i="1" lang="en-US"/>
              <a:t>of each subnet</a:t>
            </a:r>
            <a:endParaRPr dirty="0" i="1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24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Problem 5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457" y="2195514"/>
            <a:ext cx="10972801" cy="4525963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dirty="0" i="1" lang="en-US"/>
              <a:t>If a company needs 6 subnets with a minimum of 19 PCs per subnet, and the given IP Address is 192.168.1.0, what subnet mask should </a:t>
            </a:r>
            <a:r>
              <a:rPr dirty="0" i="1" lang="en-US" smtClean="0"/>
              <a:t>I use?</a:t>
            </a:r>
            <a:endParaRPr dirty="0" i="1" lang="en-US"/>
          </a:p>
          <a:p>
            <a:endParaRPr dirty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25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52476978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Internet Protocol: IPv6 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2"/>
            <a:ext cx="10058401" cy="4756150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dirty="0" lang="en-US" smtClean="0"/>
              <a:t>Initial motivation: </a:t>
            </a:r>
          </a:p>
          <a:p>
            <a:pPr lvl="1"/>
            <a:r>
              <a:rPr dirty="0" lang="en-US" smtClean="0"/>
              <a:t>32-bit address space soon to be completely allocated</a:t>
            </a:r>
          </a:p>
          <a:p>
            <a:pPr>
              <a:buNone/>
            </a:pPr>
            <a:r>
              <a:rPr dirty="0" lang="en-US" smtClean="0"/>
              <a:t>Additional motivation:</a:t>
            </a:r>
          </a:p>
          <a:p>
            <a:pPr lvl="1"/>
            <a:r>
              <a:rPr dirty="0" lang="en-US" smtClean="0"/>
              <a:t>header format helps speed processing/forwarding</a:t>
            </a:r>
          </a:p>
          <a:p>
            <a:pPr lvl="1"/>
            <a:r>
              <a:rPr dirty="0" lang="en-US" smtClean="0"/>
              <a:t>header changes to facilitate </a:t>
            </a:r>
            <a:r>
              <a:rPr dirty="0" err="1" lang="en-US" smtClean="0"/>
              <a:t>QoS</a:t>
            </a:r>
            <a:r>
              <a:rPr dirty="0" lang="en-US" smtClean="0"/>
              <a:t> </a:t>
            </a:r>
          </a:p>
          <a:p>
            <a:pPr>
              <a:buNone/>
            </a:pPr>
            <a:r>
              <a:rPr dirty="0" lang="en-US" smtClean="0"/>
              <a:t>IPv6 datagram format:</a:t>
            </a:r>
          </a:p>
          <a:p>
            <a:pPr lvl="1"/>
            <a:r>
              <a:rPr dirty="0" lang="en-US" smtClean="0"/>
              <a:t>Fixed length 40-byte header </a:t>
            </a:r>
          </a:p>
          <a:p>
            <a:pPr lvl="1"/>
            <a:r>
              <a:rPr dirty="0" lang="en-US" smtClean="0"/>
              <a:t>fragmentation not allowed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26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 noGrp="1"/>
          </p:cNvSpPr>
          <p:nvPr>
            <p:ph type="title"/>
          </p:nvPr>
        </p:nvSpPr>
        <p:spPr>
          <a:xfrm>
            <a:off x="0" y="314325"/>
            <a:ext cx="12192000" cy="1143000"/>
          </a:xfrm>
        </p:spPr>
        <p:txBody>
          <a:bodyPr numCol="1"/>
          <a:lstStyle/>
          <a:p>
            <a:pPr eaLnBrk="1" hangingPunct="1"/>
            <a:r>
              <a:rPr dirty="0" lang="en-US" smtClean="0">
                <a:latin charset="0" typeface="Arial"/>
                <a:cs charset="0" typeface="Arial"/>
              </a:rPr>
              <a:t>IP Version 6 Goals</a:t>
            </a:r>
          </a:p>
        </p:txBody>
      </p:sp>
      <p:sp>
        <p:nvSpPr>
          <p:cNvPr id="86019" name="Rectangle 3"/>
          <p:cNvSpPr>
            <a:spLocks noChangeArrowheads="1" noGrp="1"/>
          </p:cNvSpPr>
          <p:nvPr>
            <p:ph idx="1"/>
          </p:nvPr>
        </p:nvSpPr>
        <p:spPr>
          <a:xfrm>
            <a:off x="448734" y="1577975"/>
            <a:ext cx="11292417" cy="4679950"/>
          </a:xfrm>
        </p:spPr>
        <p:txBody>
          <a:bodyPr numCol="1"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Support billions of hosts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Reduce routing table size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Simplify protocol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Better security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Attention to type of service</a:t>
            </a:r>
            <a:endParaRPr dirty="0" lang="en-US" smtClean="0" sz="3200">
              <a:latin charset="0" typeface="Arial"/>
              <a:cs charset="0" typeface="Arial"/>
            </a:endParaRP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Aid multicasting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Roaming host without changing address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Allow future protocol evolution</a:t>
            </a:r>
          </a:p>
          <a:p>
            <a:pPr eaLnBrk="1" hangingPunct="1">
              <a:buFontTx/>
              <a:buChar char="•"/>
            </a:pPr>
            <a:r>
              <a:rPr dirty="0" lang="en-US" smtClean="0" sz="3000">
                <a:latin charset="0" typeface="Arial"/>
                <a:cs charset="0" typeface="Arial"/>
              </a:rPr>
              <a:t>Permit coexistence of old, new protocols</a:t>
            </a:r>
            <a:r>
              <a:rPr dirty="0" lang="en-US" smtClean="0" sz="3200">
                <a:latin charset="0" typeface="Arial"/>
                <a:cs charset="0" typeface="Arial"/>
              </a:rPr>
              <a:t>. . 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Internet Protocol: IPv6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28</a:t>
            </a:fld>
            <a:endParaRPr dirty="0" lang="en-US"/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3124200" y="5792502"/>
            <a:ext cx="8147050" cy="460375"/>
          </a:xfrm>
          <a:prstGeom prst="rect">
            <a:avLst/>
          </a:prstGeom>
          <a:noFill/>
        </p:spPr>
        <p:txBody>
          <a:bodyPr anchor="ctr" anchorCtr="0" bIns="45720" compatLnSpc="1" lIns="91440" numCol="1" rIns="91440" tIns="45720" vert="horz" wrap="square">
            <a:prstTxWarp prst="textNoShape">
              <a:avLst/>
            </a:prstTxWarp>
            <a:normAutofit/>
          </a:bodyPr>
          <a:lstStyle/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charset="2" pitchFamily="2" typeface="Wingdings"/>
              <a:buChar char="v"/>
              <a:tabLst/>
              <a:defRPr/>
            </a:pPr>
            <a:r>
              <a:rPr baseline="0" cap="none" dirty="0" i="0" kern="1200" kumimoji="0" lang="en-US" noProof="0" normalizeH="0" smtClean="0" spc="0" strike="noStrike" sz="200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charset="0" pitchFamily="18" typeface="Times New Roman"/>
                <a:ea typeface="+mn-ea"/>
                <a:cs charset="0" pitchFamily="18" typeface="Times New Roman"/>
              </a:rPr>
              <a:t> Above abbreviation is allowed only once per address.</a:t>
            </a:r>
            <a:endParaRPr baseline="0" cap="none" dirty="0" i="0" kern="1200" kumimoji="0" lang="en-US" noProof="0" normalizeH="0" smtClean="0" spc="0" strike="noStrike" sz="2000">
              <a:ln>
                <a:noFill/>
              </a:ln>
              <a:solidFill>
                <a:srgbClr val="0070C0"/>
              </a:solidFill>
              <a:effectLst/>
              <a:uLnTx/>
              <a:uFillTx/>
              <a:latin charset="0" pitchFamily="18" typeface="Times New Roman"/>
              <a:ea typeface="+mn-ea"/>
              <a:cs charset="0" pitchFamily="18" typeface="Times New Roman"/>
            </a:endParaRPr>
          </a:p>
        </p:txBody>
      </p:sp>
      <p:pic>
        <p:nvPicPr>
          <p:cNvPr id="10" name="Picture 9"/>
          <p:cNvPicPr>
            <a:picLocks noChangeArrowheads="1"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48575" y="1395080"/>
            <a:ext cx="7509164" cy="159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rrowheads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6045" y="3228403"/>
            <a:ext cx="6199909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Internet Protocol: IPv6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981200"/>
            <a:ext cx="5486399" cy="3200400"/>
          </a:xfrm>
        </p:spPr>
        <p:txBody>
          <a:bodyPr numCol="1">
            <a:normAutofit lnSpcReduction="10000"/>
          </a:bodyPr>
          <a:lstStyle/>
          <a:p>
            <a:r>
              <a:rPr dirty="0" lang="en-US" smtClean="0"/>
              <a:t>Priority: identify priority among datagrams </a:t>
            </a:r>
          </a:p>
          <a:p>
            <a:r>
              <a:rPr dirty="0" lang="en-US" smtClean="0"/>
              <a:t>Flow Label: identify datagrams in same ‘flow’ </a:t>
            </a:r>
          </a:p>
          <a:p>
            <a:r>
              <a:rPr dirty="0" lang="en-US" smtClean="0"/>
              <a:t>Next Header: identify upper layer protocol for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29</a:t>
            </a:fld>
            <a:endParaRPr dirty="0" lang="en-US"/>
          </a:p>
        </p:txBody>
      </p:sp>
      <p:pic>
        <p:nvPicPr>
          <p:cNvPr id="8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6197599" y="1513285"/>
            <a:ext cx="5098880" cy="474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96092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Functionality of Network Layer 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Implements routing of frames (packets) through the network.</a:t>
            </a:r>
          </a:p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Defines the most optimum path the packet should take from the source to the destination.</a:t>
            </a:r>
          </a:p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Defines logical addressing so that any endpoint can be identified.</a:t>
            </a:r>
          </a:p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Handles congestion in the network.</a:t>
            </a:r>
          </a:p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Facilitates interconnection between heterogeneous networks (Internetworking).</a:t>
            </a:r>
          </a:p>
          <a:p>
            <a:pPr algn="just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network layer also defines how to fragment a packet into smaller packets to accommodate different media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</a:t>
            </a:fld>
            <a:endParaRPr dirty="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6F497C8-D24F-4AE5-BE2B-6EFCF50D980B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6F460AD-486F-4879-918D-699A7E4DBA5F}" type="slidenum">
              <a:rPr lang="en-US"/>
              <a:pPr/>
              <a:t>30</a:t>
            </a:fld>
            <a:endParaRPr lang="en-US"/>
          </a:p>
        </p:txBody>
      </p:sp>
      <p:sp>
        <p:nvSpPr>
          <p:cNvPr id="8704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IPv6 Extension </a:t>
            </a:r>
            <a:r>
              <a:rPr dirty="0" lang="en-US"/>
              <a:t>Headers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>
          <a:xfrm>
            <a:off x="4927600" y="2379663"/>
            <a:ext cx="158538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charset="0" pitchFamily="18" typeface="Times New Roman"/>
              </a:rPr>
              <a:t>5-69</a:t>
            </a:r>
          </a:p>
        </p:txBody>
      </p:sp>
      <p:pic>
        <p:nvPicPr>
          <p:cNvPr descr="5-69" id="87046" name="Picture 6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749426" y="1600200"/>
            <a:ext cx="9527116" cy="4121150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DDFB5B9-94DC-4A76-971F-95446FCFFF2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93A36C5-310B-4E77-9B2C-1F5ADBB7EE6E}" type="slidenum">
              <a:rPr lang="en-US"/>
              <a:pPr/>
              <a:t>31</a:t>
            </a:fld>
            <a:endParaRPr lang="en-US"/>
          </a:p>
        </p:txBody>
      </p:sp>
      <p:sp>
        <p:nvSpPr>
          <p:cNvPr id="8806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IPv6 Extension Headers</a:t>
            </a:r>
            <a:endParaRPr dirty="0" lang="en-US"/>
          </a:p>
        </p:txBody>
      </p:sp>
      <p:sp>
        <p:nvSpPr>
          <p:cNvPr id="8806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676400" y="1736517"/>
            <a:ext cx="9906001" cy="838200"/>
          </a:xfrm>
        </p:spPr>
        <p:txBody>
          <a:bodyPr numCol="1">
            <a:normAutofit fontScale="92500" lnSpcReduction="20000"/>
          </a:bodyPr>
          <a:lstStyle/>
          <a:p>
            <a:pPr algn="ctr">
              <a:buFontTx/>
              <a:buNone/>
            </a:pPr>
            <a:r>
              <a:rPr dirty="0" lang="en-US" smtClean="0">
                <a:solidFill>
                  <a:srgbClr val="0070C0"/>
                </a:solidFill>
              </a:rPr>
              <a:t>Hop-by-hop </a:t>
            </a:r>
            <a:r>
              <a:rPr dirty="0" lang="en-US">
                <a:solidFill>
                  <a:srgbClr val="0070C0"/>
                </a:solidFill>
              </a:rPr>
              <a:t>extension header for large datagrams (</a:t>
            </a:r>
            <a:r>
              <a:rPr dirty="0" err="1" lang="en-US">
                <a:solidFill>
                  <a:srgbClr val="0070C0"/>
                </a:solidFill>
              </a:rPr>
              <a:t>jumbograms</a:t>
            </a:r>
            <a:r>
              <a:rPr dirty="0" lang="en-US" smtClean="0">
                <a:solidFill>
                  <a:srgbClr val="0070C0"/>
                </a:solidFill>
              </a:rPr>
              <a:t>)</a:t>
            </a:r>
            <a:endParaRPr dirty="0" lang="en-US">
              <a:solidFill>
                <a:srgbClr val="0070C0"/>
              </a:solidFill>
            </a:endParaRPr>
          </a:p>
        </p:txBody>
      </p:sp>
      <p:pic>
        <p:nvPicPr>
          <p:cNvPr descr="5-70" id="88069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854579" y="3352800"/>
            <a:ext cx="10710333" cy="1352550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B20FC1A-BBD0-4E09-BBD4-E8155CC30E6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83455F6-F574-4A5A-93A4-BDAED019267E}" type="slidenum">
              <a:rPr lang="en-US"/>
              <a:pPr/>
              <a:t>32</a:t>
            </a:fld>
            <a:endParaRPr lang="en-US"/>
          </a:p>
        </p:txBody>
      </p:sp>
      <p:sp>
        <p:nvSpPr>
          <p:cNvPr id="8909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IPv6 Extension Headers (Routing)</a:t>
            </a:r>
            <a:endParaRPr dirty="0" lang="en-US"/>
          </a:p>
        </p:txBody>
      </p:sp>
      <p:pic>
        <p:nvPicPr>
          <p:cNvPr descr="5-71" id="89093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940858" y="3054716"/>
            <a:ext cx="10767484" cy="2411413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b="1" lang="en-US" smtClean="0"/>
              <a:t>Unit 2: </a:t>
            </a:r>
            <a:r>
              <a:rPr b="1" lang="en-US" smtClean="0">
                <a:latin charset="0" pitchFamily="18" typeface="Times New Roman"/>
                <a:cs charset="0" pitchFamily="18" typeface="Times New Roman"/>
              </a:rPr>
              <a:t>NETWORK</a:t>
            </a:r>
            <a:r>
              <a:rPr b="1" lang="en-US" smtClean="0"/>
              <a:t> LAYER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1" cy="4938714"/>
          </a:xfrm>
        </p:spPr>
        <p:txBody>
          <a:bodyPr numCol="1">
            <a:normAutofit/>
          </a:bodyPr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2"/>
              </a:rPr>
              <a:t>Sub netting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3"/>
              </a:rPr>
              <a:t>Classless </a:t>
            </a:r>
            <a:r>
              <a:rPr dirty="0" lang="en-US">
                <a:latin charset="0" pitchFamily="18" typeface="Times New Roman"/>
                <a:cs charset="0" pitchFamily="18" typeface="Times New Roman"/>
                <a:hlinkClick action="ppaction://hlinksldjump" r:id="rId4"/>
              </a:rPr>
              <a:t>Inter-Domain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5"/>
              </a:rPr>
              <a:t>Routing (CIDR)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6"/>
              </a:rPr>
              <a:t>Network Address Translation (NAT)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  <a:hlinkClick action="ppaction://hlinksldjump" r:id="rId7"/>
              </a:rPr>
              <a:t>Internet Control Message Protocol (ICMP)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68060F8-7E8A-4642-9D95-88E89356E64F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33</a:t>
            </a:fld>
            <a:endParaRPr dirty="0" lang="en-US"/>
          </a:p>
        </p:txBody>
      </p:sp>
      <p:sp>
        <p:nvSpPr>
          <p:cNvPr id="7" name="Footer Placeholder 6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C8A9A25-714E-4106-82DC-5D831921E55C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13D6C32-CAA3-4C51-B871-0BE90B1B4A4B}" type="slidenum">
              <a:rPr lang="en-US"/>
              <a:pPr/>
              <a:t>34</a:t>
            </a:fld>
            <a:endParaRPr lang="en-US"/>
          </a:p>
        </p:txBody>
      </p:sp>
      <p:sp>
        <p:nvSpPr>
          <p:cNvPr id="74754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Subnets</a:t>
            </a:r>
          </a:p>
        </p:txBody>
      </p:sp>
      <p:sp>
        <p:nvSpPr>
          <p:cNvPr id="74755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600200" y="1600203"/>
            <a:ext cx="9982201" cy="533398"/>
          </a:xfrm>
        </p:spPr>
        <p:txBody>
          <a:bodyPr numCol="1">
            <a:normAutofit lnSpcReduction="10000"/>
          </a:bodyPr>
          <a:lstStyle/>
          <a:p>
            <a:pPr algn="ctr">
              <a:buFontTx/>
              <a:buNone/>
            </a:pPr>
            <a:r>
              <a:rPr dirty="0" lang="en-US" smtClean="0">
                <a:solidFill>
                  <a:srgbClr val="0070C0"/>
                </a:solidFill>
              </a:rPr>
              <a:t>LAN: Campus </a:t>
            </a:r>
            <a:r>
              <a:rPr dirty="0" lang="en-US">
                <a:solidFill>
                  <a:srgbClr val="0070C0"/>
                </a:solidFill>
              </a:rPr>
              <a:t>network </a:t>
            </a:r>
            <a:r>
              <a:rPr dirty="0" lang="en-US" smtClean="0">
                <a:solidFill>
                  <a:srgbClr val="0070C0"/>
                </a:solidFill>
              </a:rPr>
              <a:t>for various departments</a:t>
            </a:r>
            <a:endParaRPr dirty="0" lang="en-US">
              <a:solidFill>
                <a:srgbClr val="0070C0"/>
              </a:solidFill>
            </a:endParaRPr>
          </a:p>
        </p:txBody>
      </p:sp>
      <p:pic>
        <p:nvPicPr>
          <p:cNvPr descr="5-57" id="74757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295400" y="2308857"/>
            <a:ext cx="10287001" cy="3932234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None/>
            </a:pPr>
            <a:r>
              <a:rPr dirty="0" lang="en-US" smtClean="0"/>
              <a:t>  The number of networks and the number of hosts per class can be derived by this formula:</a:t>
            </a:r>
          </a:p>
          <a:p>
            <a:pPr>
              <a:buNone/>
            </a:pPr>
            <a:endParaRPr dirty="0" lang="en-US" smtClean="0"/>
          </a:p>
          <a:p>
            <a:endParaRPr dirty="0" lang="en-US" smtClean="0"/>
          </a:p>
          <a:p>
            <a:r>
              <a:rPr dirty="0" lang="en-US" smtClean="0"/>
              <a:t>-When calculating hosts' IP addresses, 2 IP addresses are decreased because they cannot be assigned to hosts, i.e. the first IP of a network is network number and the last IP is reserved for Broadcast IP. </a:t>
            </a:r>
          </a:p>
          <a:p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35</a:t>
            </a:fld>
            <a:endParaRPr dirty="0" lang="en-US"/>
          </a:p>
        </p:txBody>
      </p:sp>
      <p:pic>
        <p:nvPicPr>
          <p:cNvPr id="3075" name="Picture 3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2590799" y="2667000"/>
            <a:ext cx="68238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86EC4A4-C37B-4228-A2D9-BC5067B6170F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46ADF45-FB7D-4DE6-8D72-8F7DAB57960F}" type="slidenum">
              <a:rPr lang="en-US"/>
              <a:pPr/>
              <a:t>36</a:t>
            </a:fld>
            <a:endParaRPr lang="en-US"/>
          </a:p>
        </p:txBody>
      </p:sp>
      <p:sp>
        <p:nvSpPr>
          <p:cNvPr id="7577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Subnets </a:t>
            </a:r>
            <a:r>
              <a:rPr dirty="0" lang="en-US" smtClean="0"/>
              <a:t>cont..</a:t>
            </a:r>
            <a:endParaRPr dirty="0" lang="en-US"/>
          </a:p>
        </p:txBody>
      </p:sp>
      <p:sp>
        <p:nvSpPr>
          <p:cNvPr id="75779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2209800" y="1422713"/>
            <a:ext cx="8432801" cy="838200"/>
          </a:xfrm>
        </p:spPr>
        <p:txBody>
          <a:bodyPr numCol="1"/>
          <a:lstStyle/>
          <a:p>
            <a:pPr algn="ctr">
              <a:buFontTx/>
              <a:buNone/>
            </a:pPr>
            <a:r>
              <a:rPr dirty="0" lang="en-US" smtClean="0">
                <a:solidFill>
                  <a:srgbClr val="0070C0"/>
                </a:solidFill>
              </a:rPr>
              <a:t>Class </a:t>
            </a:r>
            <a:r>
              <a:rPr dirty="0" lang="en-US">
                <a:solidFill>
                  <a:srgbClr val="0070C0"/>
                </a:solidFill>
              </a:rPr>
              <a:t>B </a:t>
            </a:r>
            <a:r>
              <a:rPr dirty="0" lang="en-US" smtClean="0">
                <a:solidFill>
                  <a:srgbClr val="0070C0"/>
                </a:solidFill>
              </a:rPr>
              <a:t>network: 64 subnets</a:t>
            </a:r>
            <a:endParaRPr dirty="0" lang="en-US">
              <a:solidFill>
                <a:srgbClr val="0070C0"/>
              </a:solidFill>
            </a:endParaRPr>
          </a:p>
        </p:txBody>
      </p:sp>
      <p:pic>
        <p:nvPicPr>
          <p:cNvPr descr="5-58" id="75781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609600" y="2286000"/>
            <a:ext cx="10153650" cy="3758886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dirty="0" err="1" lang="en-US" smtClean="0"/>
              <a:t>Classful</a:t>
            </a:r>
            <a:r>
              <a:rPr dirty="0" lang="en-US" smtClean="0"/>
              <a:t> Addressing (</a:t>
            </a:r>
            <a:r>
              <a:rPr dirty="0" err="1" lang="en-US" smtClean="0"/>
              <a:t>Cntd</a:t>
            </a:r>
            <a:r>
              <a:rPr dirty="0" lang="en-US" smtClean="0"/>
              <a:t>.)</a:t>
            </a:r>
            <a:br>
              <a:rPr dirty="0" lang="en-US" smtClean="0"/>
            </a:b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lang="en-US" smtClean="0"/>
              <a:t>A company is granted the site address 201.70.64.0 (class C). The company needs six subnets. Design the subnets. </a:t>
            </a:r>
          </a:p>
          <a:p>
            <a:r>
              <a:rPr dirty="0" i="1" lang="en-US" smtClean="0"/>
              <a:t>Solution</a:t>
            </a:r>
          </a:p>
          <a:p>
            <a:r>
              <a:rPr dirty="0" lang="en-US" smtClean="0"/>
              <a:t>The number of 1s in the default mask is 24 (class C).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37</a:t>
            </a:fld>
            <a:endParaRPr dirty="0"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85000" lnSpcReduction="10000"/>
          </a:bodyPr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company needs six subnets. This number 6 is not a power of 2.The next number that is a power of 2 is 8(23).We need 3 more 1s in the sub netmask. The total number of 1s in the subnet mask is 27(24+3).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total number of 0s is5(32-27).The mask is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11111111 11111111 11111111 </a:t>
            </a:r>
            <a:r>
              <a:rPr b="1" dirty="0" lang="en-US" smtClean="0">
                <a:latin charset="0" pitchFamily="18" typeface="Times New Roman"/>
                <a:cs charset="0" pitchFamily="18" typeface="Times New Roman"/>
              </a:rPr>
              <a:t>111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00000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or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255.255.255.224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number of subnets is 8.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number of addresses in each subnet is2^5(5is the number of 0s)or32.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38</a:t>
            </a:fld>
            <a:endParaRPr dirty="0"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lang="en-US" smtClean="0"/>
              <a:t>An organization is granted the block 130.34.12.64/26.The organization needs to have four subnets. What are the subnet addresses and the range of addresses for each subnet?</a:t>
            </a:r>
          </a:p>
          <a:p>
            <a:pPr indent="0" marL="0">
              <a:buNone/>
            </a:pPr>
            <a:r>
              <a:rPr dirty="0" i="1" lang="en-US" smtClean="0"/>
              <a:t>Solution</a:t>
            </a:r>
          </a:p>
          <a:p>
            <a:r>
              <a:rPr dirty="0" lang="en-US" smtClean="0"/>
              <a:t>The suffix length is 6.This means the total number of addresses in the block is 64(26).If we create four </a:t>
            </a:r>
            <a:r>
              <a:rPr dirty="0" err="1" lang="en-US" smtClean="0"/>
              <a:t>subnets,each</a:t>
            </a:r>
            <a:r>
              <a:rPr dirty="0" lang="en-US" smtClean="0"/>
              <a:t> subnet will have 16 addresses.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39</a:t>
            </a:fld>
            <a:endParaRPr dirty="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Network</a:t>
            </a:r>
            <a:r>
              <a:rPr dirty="0" lang="en-US" smtClean="0"/>
              <a:t> Layer Design Issues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FontTx/>
              <a:buChar char="•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Store-and-Forward Packet Switching</a:t>
            </a:r>
          </a:p>
          <a:p>
            <a:pPr>
              <a:buFontTx/>
              <a:buChar char="•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Services Provided to the Transport Layer</a:t>
            </a:r>
          </a:p>
          <a:p>
            <a:pPr>
              <a:buFontTx/>
              <a:buChar char="•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Implementation of Connectionless Service</a:t>
            </a:r>
          </a:p>
          <a:p>
            <a:pPr>
              <a:buFontTx/>
              <a:buChar char="•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Implementation of Connection-Oriented Service</a:t>
            </a:r>
          </a:p>
          <a:p>
            <a:pPr>
              <a:buFontTx/>
              <a:buChar char="•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Virtual-Circuit and Datagram Subnets</a:t>
            </a:r>
          </a:p>
          <a:p>
            <a:pPr>
              <a:buFontTx/>
              <a:buChar char="•"/>
            </a:pP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38851027-E5BB-4722-924A-555F3B486430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4</a:t>
            </a:fld>
            <a:endParaRPr dirty="0" lang="en-US"/>
          </a:p>
        </p:txBody>
      </p:sp>
      <p:sp>
        <p:nvSpPr>
          <p:cNvPr id="7" name="Footer Placeholder 6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err="1" lang="en-US" smtClean="0"/>
              <a:t>Letusfirstfindthesubnetprefix</a:t>
            </a:r>
            <a:r>
              <a:rPr dirty="0" lang="en-US" smtClean="0"/>
              <a:t>(</a:t>
            </a:r>
            <a:r>
              <a:rPr dirty="0" err="1" lang="en-US" smtClean="0"/>
              <a:t>subnetmask</a:t>
            </a:r>
            <a:r>
              <a:rPr dirty="0" lang="en-US" smtClean="0"/>
              <a:t>).Weneedfoursubnets,whichmeansweneedtoaddtwomore1stothesiteprefix.Thesubnetprefixisthen/28.</a:t>
            </a:r>
          </a:p>
          <a:p>
            <a:r>
              <a:rPr dirty="0" lang="en-US" smtClean="0"/>
              <a:t>Subnet1:130.34.12.64/28to130.34.12.79/28.</a:t>
            </a:r>
          </a:p>
          <a:p>
            <a:r>
              <a:rPr dirty="0" lang="en-US" smtClean="0"/>
              <a:t>Subnet2:130.34.12.80/28to130.34.12.95/28.</a:t>
            </a:r>
          </a:p>
          <a:p>
            <a:r>
              <a:rPr dirty="0" lang="en-US" smtClean="0"/>
              <a:t>Subnet3:130.34.12.96/28to130.34.12.111/28.</a:t>
            </a:r>
          </a:p>
          <a:p>
            <a:r>
              <a:rPr dirty="0" lang="en-US" smtClean="0"/>
              <a:t>Subnet4:130.34.12.112/28to130.34.12.127/28.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40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C163AE22-BD06-4310-A467-0BC13B04A55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9E0BE82-AF93-4285-A4B5-7217D1DD5030}" type="slidenum">
              <a:rPr lang="en-US"/>
              <a:pPr/>
              <a:t>41</a:t>
            </a:fld>
            <a:endParaRPr lang="en-US"/>
          </a:p>
        </p:txBody>
      </p:sp>
      <p:sp>
        <p:nvSpPr>
          <p:cNvPr id="7680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CIDR </a:t>
            </a:r>
            <a:r>
              <a:rPr dirty="0" lang="en-US"/>
              <a:t>– Classless </a:t>
            </a:r>
            <a:r>
              <a:rPr dirty="0" lang="en-US" smtClean="0"/>
              <a:t>Inter Domain </a:t>
            </a:r>
            <a:r>
              <a:rPr dirty="0" lang="en-US"/>
              <a:t>Routing</a:t>
            </a:r>
          </a:p>
        </p:txBody>
      </p:sp>
      <p:sp>
        <p:nvSpPr>
          <p:cNvPr id="7680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09600" y="1600203"/>
            <a:ext cx="10972801" cy="609598"/>
          </a:xfrm>
        </p:spPr>
        <p:txBody>
          <a:bodyPr numCol="1"/>
          <a:lstStyle/>
          <a:p>
            <a:pPr algn="ctr">
              <a:buFontTx/>
              <a:buNone/>
            </a:pPr>
            <a:r>
              <a:rPr dirty="0" lang="en-US" smtClean="0">
                <a:solidFill>
                  <a:srgbClr val="0070C0"/>
                </a:solidFill>
              </a:rPr>
              <a:t>IP </a:t>
            </a:r>
            <a:r>
              <a:rPr dirty="0" lang="en-US">
                <a:solidFill>
                  <a:srgbClr val="0070C0"/>
                </a:solidFill>
              </a:rPr>
              <a:t>address </a:t>
            </a:r>
            <a:r>
              <a:rPr dirty="0" lang="en-US" smtClean="0">
                <a:solidFill>
                  <a:srgbClr val="0070C0"/>
                </a:solidFill>
              </a:rPr>
              <a:t>assignments</a:t>
            </a:r>
            <a:endParaRPr dirty="0" lang="en-US">
              <a:solidFill>
                <a:srgbClr val="0070C0"/>
              </a:solidFill>
            </a:endParaRP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>
          <a:xfrm>
            <a:off x="4309534" y="2717800"/>
            <a:ext cx="26373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charset="0" pitchFamily="18" typeface="Times New Roman"/>
              </a:rPr>
              <a:t>5-59</a:t>
            </a:r>
          </a:p>
        </p:txBody>
      </p:sp>
      <p:pic>
        <p:nvPicPr>
          <p:cNvPr descr="5-59" id="76805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681567" y="2322514"/>
            <a:ext cx="10792884" cy="3621086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BF26B200-13CB-40B0-A288-DCBCF10E6ADF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F9CE0C8-16E4-42F7-9091-D98F06D1F69F}" type="slidenum">
              <a:rPr lang="en-US"/>
              <a:pPr/>
              <a:t>42</a:t>
            </a:fld>
            <a:endParaRPr dirty="0" lang="en-US"/>
          </a:p>
        </p:txBody>
      </p:sp>
      <p:sp>
        <p:nvSpPr>
          <p:cNvPr id="7782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NAT – Network Address Translation</a:t>
            </a:r>
          </a:p>
        </p:txBody>
      </p:sp>
      <p:sp>
        <p:nvSpPr>
          <p:cNvPr id="7782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600200" y="1546227"/>
            <a:ext cx="9982201" cy="555621"/>
          </a:xfrm>
        </p:spPr>
        <p:txBody>
          <a:bodyPr numCol="1">
            <a:normAutofit lnSpcReduction="10000"/>
          </a:bodyPr>
          <a:lstStyle/>
          <a:p>
            <a:pPr algn="ctr">
              <a:buFontTx/>
              <a:buNone/>
            </a:pPr>
            <a:r>
              <a:rPr dirty="0" lang="en-US" smtClean="0">
                <a:solidFill>
                  <a:srgbClr val="0070C0"/>
                </a:solidFill>
              </a:rPr>
              <a:t>NAT: Placement </a:t>
            </a:r>
            <a:r>
              <a:rPr dirty="0" lang="en-US">
                <a:solidFill>
                  <a:srgbClr val="0070C0"/>
                </a:solidFill>
              </a:rPr>
              <a:t>and </a:t>
            </a:r>
            <a:r>
              <a:rPr dirty="0" lang="en-US" smtClean="0">
                <a:solidFill>
                  <a:srgbClr val="0070C0"/>
                </a:solidFill>
              </a:rPr>
              <a:t>operation</a:t>
            </a:r>
            <a:endParaRPr dirty="0" lang="en-US">
              <a:solidFill>
                <a:srgbClr val="0070C0"/>
              </a:solidFill>
            </a:endParaRPr>
          </a:p>
        </p:txBody>
      </p:sp>
      <p:pic>
        <p:nvPicPr>
          <p:cNvPr descr="5-60" id="77829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600200" y="2155824"/>
            <a:ext cx="9372600" cy="4092576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4165601" y="6356352"/>
            <a:ext cx="3860800" cy="365125"/>
          </a:xfrm>
        </p:spPr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latin charset="0" typeface="Arial"/>
                <a:cs charset="0" typeface="Arial"/>
              </a:rPr>
              <a:t>Internet Control Message Protocols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43</a:t>
            </a:fld>
            <a:endParaRPr dirty="0" lang="en-US"/>
          </a:p>
        </p:txBody>
      </p:sp>
      <p:pic>
        <p:nvPicPr>
          <p:cNvPr id="7" name="Picture 3"/>
          <p:cNvPicPr>
            <a:picLocks noChangeArrowheads="1" noChangeAspect="1" noGrp="1"/>
          </p:cNvPicPr>
          <p:nvPr>
            <p:ph idx="1"/>
          </p:nvPr>
        </p:nvPicPr>
        <p:blipFill>
          <a:blip cstate="print" r:embed="rId2"/>
          <a:srcRect/>
          <a:stretch>
            <a:fillRect/>
          </a:stretch>
        </p:blipFill>
        <p:spPr>
          <a:xfrm>
            <a:off x="5486400" y="1752600"/>
            <a:ext cx="6076191" cy="30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1752600"/>
            <a:ext cx="4800600" cy="315778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>
              <a:lnSpc>
                <a:spcPct val="110000"/>
              </a:lnSpc>
              <a:spcBef>
                <a:spcPct val="170000"/>
              </a:spcBef>
              <a:buFontTx/>
              <a:buChar char="•"/>
            </a:pPr>
            <a:r>
              <a:rPr dirty="0" lang="en-US" smtClean="0" sz="2400">
                <a:latin charset="0" pitchFamily="18" typeface="Times New Roman"/>
                <a:cs charset="0" pitchFamily="18" typeface="Times New Roman"/>
              </a:rPr>
              <a:t>ICMP’s most common uses are testing and troubleshooting.</a:t>
            </a:r>
          </a:p>
          <a:p>
            <a:pPr>
              <a:lnSpc>
                <a:spcPct val="110000"/>
              </a:lnSpc>
              <a:spcBef>
                <a:spcPct val="170000"/>
              </a:spcBef>
              <a:buFontTx/>
              <a:buChar char="•"/>
            </a:pPr>
            <a:r>
              <a:rPr dirty="0" lang="en-US" smtClean="0" sz="2400">
                <a:latin charset="0" pitchFamily="18" typeface="Times New Roman"/>
                <a:cs charset="0" pitchFamily="18" typeface="Times New Roman"/>
              </a:rPr>
              <a:t>Two of the most well-known utilities, PING and TRACEROUTE, rely on ICMP to perform </a:t>
            </a:r>
            <a:r>
              <a:rPr dirty="0" i="1" lang="en-US" smtClean="0" sz="2400">
                <a:latin charset="0" pitchFamily="18" typeface="Times New Roman"/>
                <a:cs charset="0" pitchFamily="18" typeface="Times New Roman"/>
              </a:rPr>
              <a:t>connectivity tests</a:t>
            </a:r>
            <a:r>
              <a:rPr dirty="0" lang="en-US" smtClean="0" sz="2400">
                <a:latin charset="0" pitchFamily="18" typeface="Times New Roman"/>
                <a:cs charset="0" pitchFamily="18" typeface="Times New Roman"/>
              </a:rPr>
              <a:t> and </a:t>
            </a:r>
            <a:r>
              <a:rPr dirty="0" i="1" lang="en-US" smtClean="0" sz="2400">
                <a:latin charset="0" pitchFamily="18" typeface="Times New Roman"/>
                <a:cs charset="0" pitchFamily="18" typeface="Times New Roman"/>
              </a:rPr>
              <a:t>path discovery.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pPr eaLnBrk="1" hangingPunct="1"/>
            <a:r>
              <a:rPr dirty="0" lang="en-US" smtClean="0">
                <a:latin charset="0" typeface="Arial"/>
                <a:cs charset="0" typeface="Arial"/>
              </a:rPr>
              <a:t>Internet Control Message Protocols</a:t>
            </a:r>
          </a:p>
        </p:txBody>
      </p:sp>
      <p:sp>
        <p:nvSpPr>
          <p:cNvPr id="92163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The principal ICMP message types.</a:t>
            </a:r>
          </a:p>
        </p:txBody>
      </p:sp>
      <p:pic>
        <p:nvPicPr>
          <p:cNvPr id="9216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776817" y="1479551"/>
            <a:ext cx="10555816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97F057C-A981-4731-A98D-CC00CA9FD670}" type="slidenum">
              <a:rPr lang="en-US"/>
              <a:pPr/>
              <a:t>45</a:t>
            </a:fld>
            <a:endParaRPr lang="en-US"/>
          </a:p>
        </p:txBody>
      </p:sp>
      <p:sp>
        <p:nvSpPr>
          <p:cNvPr id="34818" name="Rectangle 1026"/>
          <p:cNvSpPr>
            <a:spLocks noChangeArrowheads="1" noGrp="1"/>
          </p:cNvSpPr>
          <p:nvPr>
            <p:ph type="title"/>
          </p:nvPr>
        </p:nvSpPr>
        <p:spPr>
          <a:xfrm>
            <a:off x="914401" y="323852"/>
            <a:ext cx="10363200" cy="914400"/>
          </a:xfrm>
        </p:spPr>
        <p:txBody>
          <a:bodyPr numCol="1"/>
          <a:lstStyle/>
          <a:p>
            <a:r>
              <a:rPr dirty="0" lang="en-US" smtClean="0">
                <a:solidFill>
                  <a:srgbClr val="0033CC"/>
                </a:solidFill>
              </a:rPr>
              <a:t>Routing Algorithm</a:t>
            </a:r>
            <a:endParaRPr dirty="0" lang="en-US">
              <a:solidFill>
                <a:srgbClr val="0033CC"/>
              </a:solidFill>
            </a:endParaRPr>
          </a:p>
        </p:txBody>
      </p:sp>
      <p:sp>
        <p:nvSpPr>
          <p:cNvPr id="34819" name="Rectangle 1027"/>
          <p:cNvSpPr>
            <a:spLocks noChangeArrowheads="1" noGrp="1"/>
          </p:cNvSpPr>
          <p:nvPr>
            <p:ph idx="1" type="body"/>
          </p:nvPr>
        </p:nvSpPr>
        <p:spPr>
          <a:xfrm>
            <a:off x="711201" y="1603377"/>
            <a:ext cx="10871200" cy="4752975"/>
          </a:xfrm>
        </p:spPr>
        <p:txBody>
          <a:bodyPr numCol="1"/>
          <a:lstStyle/>
          <a:p>
            <a:pPr>
              <a:buFontTx/>
              <a:buNone/>
            </a:pPr>
            <a:r>
              <a:rPr dirty="0" lang="en-US" smtClean="0"/>
              <a:t> 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Network Layer responsible for deciding  on which output line to transmit an incoming packet.</a:t>
            </a:r>
          </a:p>
          <a:p>
            <a:pPr indent="0" marL="0">
              <a:buNone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For 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virtual circuit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subnets:</a:t>
            </a:r>
          </a:p>
          <a:p>
            <a:pPr indent="-457200" lvl="1" marL="857250">
              <a:buFont charset="2" panose="05000000000000000000" pitchFamily="2" typeface="Wingdings"/>
              <a:buChar char="§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routing 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decision is made ONLY at set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up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  <a:p>
            <a:pPr>
              <a:buFontTx/>
              <a:buNone/>
            </a:pPr>
            <a:r>
              <a:rPr b="1" dirty="0" lang="en-US">
                <a:solidFill>
                  <a:srgbClr val="663300"/>
                </a:solidFill>
                <a:latin charset="0" pitchFamily="18" typeface="Times New Roman"/>
                <a:cs charset="0" pitchFamily="18" typeface="Times New Roman"/>
              </a:rPr>
              <a:t>Algorithm  </a:t>
            </a:r>
            <a:r>
              <a:rPr b="1" dirty="0" lang="en-US" smtClean="0">
                <a:solidFill>
                  <a:srgbClr val="663300"/>
                </a:solidFill>
                <a:latin charset="0" pitchFamily="18" typeface="Times New Roman"/>
                <a:cs charset="0" pitchFamily="18" typeface="Times New Roman"/>
              </a:rPr>
              <a:t>properties</a:t>
            </a:r>
            <a:r>
              <a:rPr dirty="0" lang="en-US" smtClean="0">
                <a:solidFill>
                  <a:srgbClr val="663300"/>
                </a:solidFill>
                <a:latin charset="0" pitchFamily="18" typeface="Times New Roman"/>
                <a:cs charset="0" pitchFamily="18" typeface="Times New Roman"/>
              </a:rPr>
              <a:t>:</a:t>
            </a:r>
          </a:p>
          <a:p>
            <a:pPr lvl="1">
              <a:buFont charset="2" panose="05000000000000000000" pitchFamily="2" typeface="Wingdings"/>
              <a:buChar char="§"/>
            </a:pP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correctness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, simplicity, robustness, stability, fairness,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optimality 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and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scalability</a:t>
            </a:r>
            <a:endParaRPr dirty="0" lang="en-US">
              <a:solidFill>
                <a:srgbClr val="663300"/>
              </a:solidFill>
              <a:latin charset="0" pitchFamily="18" typeface="Times New Roman"/>
              <a:cs charset="0" pitchFamily="18" typeface="Times New Roman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ECCF6C0-B8AC-40BA-9B5D-A42EE282570B}" type="slidenum">
              <a:rPr lang="en-US"/>
              <a:pPr/>
              <a:t>46</a:t>
            </a:fld>
            <a:endParaRPr lang="en-US"/>
          </a:p>
        </p:txBody>
      </p:sp>
      <p:sp>
        <p:nvSpPr>
          <p:cNvPr id="26626" name="Rectangle 2"/>
          <p:cNvSpPr>
            <a:spLocks noChangeArrowheads="1" noGrp="1"/>
          </p:cNvSpPr>
          <p:nvPr>
            <p:ph type="title"/>
          </p:nvPr>
        </p:nvSpPr>
        <p:spPr>
          <a:xfrm>
            <a:off x="814918" y="115888"/>
            <a:ext cx="10653183" cy="1255712"/>
          </a:xfrm>
          <a:noFill/>
          <a:ln cap="flat" w="19050">
            <a:solidFill>
              <a:srgbClr val="FF0000"/>
            </a:solidFill>
          </a:ln>
        </p:spPr>
        <p:txBody>
          <a:bodyPr numCol="1"/>
          <a:lstStyle/>
          <a:p>
            <a:r>
              <a:rPr dirty="0" lang="en-US">
                <a:solidFill>
                  <a:srgbClr val="000099"/>
                </a:solidFill>
              </a:rPr>
              <a:t>Internetwork </a:t>
            </a:r>
            <a:r>
              <a:rPr dirty="0" lang="en-US" smtClean="0">
                <a:solidFill>
                  <a:srgbClr val="000099"/>
                </a:solidFill>
              </a:rPr>
              <a:t>Routing</a:t>
            </a:r>
            <a:endParaRPr dirty="0"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>
          <a:xfrm>
            <a:off x="4038600" y="1600200"/>
            <a:ext cx="33528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/>
              <a:t>Routing Classification</a:t>
            </a:r>
            <a:endParaRPr dirty="0"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>
          <a:xfrm>
            <a:off x="1600200" y="3048000"/>
            <a:ext cx="3810000" cy="144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b="1" dirty="0" lang="en-US" smtClean="0"/>
              <a:t>Adaptive Routing</a:t>
            </a:r>
          </a:p>
          <a:p>
            <a:pPr indent="-533400" marL="533400"/>
            <a:r>
              <a:rPr dirty="0" lang="en-US" smtClean="0"/>
              <a:t>based on current measurements</a:t>
            </a:r>
          </a:p>
          <a:p>
            <a:pPr indent="-533400" marL="533400">
              <a:buFontTx/>
              <a:buNone/>
            </a:pPr>
            <a:r>
              <a:rPr dirty="0" lang="en-US" smtClean="0"/>
              <a:t>	of traffic and/or topology.</a:t>
            </a:r>
          </a:p>
          <a:p>
            <a:pPr algn="ctr">
              <a:spcBef>
                <a:spcPct val="20000"/>
              </a:spcBef>
            </a:pPr>
            <a:endParaRPr b="1" dirty="0" lang="en-US" smtClean="0"/>
          </a:p>
          <a:p>
            <a:pPr algn="ctr">
              <a:spcBef>
                <a:spcPct val="20000"/>
              </a:spcBef>
            </a:pPr>
            <a:endParaRPr dirty="0" lang="en-US"/>
          </a:p>
        </p:txBody>
      </p:sp>
      <p:cxnSp>
        <p:nvCxnSpPr>
          <p:cNvPr id="26636" name="AutoShape 12"/>
          <p:cNvCxnSpPr>
            <a:cxnSpLocks noChangeShapeType="1"/>
            <a:stCxn id="26628" idx="2"/>
          </p:cNvCxnSpPr>
          <p:nvPr/>
        </p:nvCxnSpPr>
        <p:spPr>
          <a:xfrm flipH="1">
            <a:off x="3304116" y="2105025"/>
            <a:ext cx="2410884" cy="9016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26651" name="Rectangle 27"/>
          <p:cNvSpPr>
            <a:spLocks noChangeArrowheads="1"/>
          </p:cNvSpPr>
          <p:nvPr/>
        </p:nvSpPr>
        <p:spPr>
          <a:xfrm>
            <a:off x="6629400" y="2971800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b="1" dirty="0" lang="en-US" smtClean="0"/>
              <a:t>Non-Adaptive Routing</a:t>
            </a:r>
          </a:p>
          <a:p>
            <a:pPr algn="ctr">
              <a:spcBef>
                <a:spcPct val="20000"/>
              </a:spcBef>
            </a:pPr>
            <a:r>
              <a:rPr dirty="0" lang="en-US" smtClean="0"/>
              <a:t>routing computed in advance and off-line</a:t>
            </a:r>
          </a:p>
          <a:p>
            <a:pPr algn="ctr">
              <a:spcBef>
                <a:spcPct val="20000"/>
              </a:spcBef>
            </a:pPr>
            <a:endParaRPr b="1" dirty="0" lang="en-US" smtClean="0"/>
          </a:p>
          <a:p>
            <a:pPr algn="ctr">
              <a:spcBef>
                <a:spcPct val="20000"/>
              </a:spcBef>
            </a:pPr>
            <a:endParaRPr dirty="0" lang="en-US"/>
          </a:p>
        </p:txBody>
      </p:sp>
      <p:cxnSp>
        <p:nvCxnSpPr>
          <p:cNvPr id="26653" name="AutoShape 29"/>
          <p:cNvCxnSpPr>
            <a:cxnSpLocks noChangeShapeType="1"/>
            <a:stCxn id="26628" idx="2"/>
          </p:cNvCxnSpPr>
          <p:nvPr/>
        </p:nvCxnSpPr>
        <p:spPr>
          <a:xfrm>
            <a:off x="5715000" y="2105025"/>
            <a:ext cx="2542116" cy="8254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ECCF6C0-B8AC-40BA-9B5D-A42EE282570B}" type="slidenum">
              <a:rPr lang="en-US"/>
              <a:pPr/>
              <a:t>47</a:t>
            </a:fld>
            <a:endParaRPr lang="en-US"/>
          </a:p>
        </p:txBody>
      </p:sp>
      <p:sp>
        <p:nvSpPr>
          <p:cNvPr id="26626" name="Rectangle 2"/>
          <p:cNvSpPr>
            <a:spLocks noChangeArrowheads="1" noGrp="1"/>
          </p:cNvSpPr>
          <p:nvPr>
            <p:ph type="title"/>
          </p:nvPr>
        </p:nvSpPr>
        <p:spPr>
          <a:xfrm>
            <a:off x="814918" y="115888"/>
            <a:ext cx="10653183" cy="1255712"/>
          </a:xfrm>
          <a:noFill/>
          <a:ln cap="flat" w="19050">
            <a:solidFill>
              <a:srgbClr val="FF0000"/>
            </a:solidFill>
          </a:ln>
        </p:spPr>
        <p:txBody>
          <a:bodyPr numCol="1"/>
          <a:lstStyle/>
          <a:p>
            <a:r>
              <a:rPr dirty="0" lang="en-US">
                <a:solidFill>
                  <a:srgbClr val="000099"/>
                </a:solidFill>
              </a:rPr>
              <a:t>Internetwork </a:t>
            </a:r>
            <a:r>
              <a:rPr dirty="0" lang="en-US" smtClean="0">
                <a:solidFill>
                  <a:srgbClr val="000099"/>
                </a:solidFill>
              </a:rPr>
              <a:t>Routing</a:t>
            </a:r>
            <a:endParaRPr dirty="0"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>
          <a:xfrm>
            <a:off x="4087284" y="1412876"/>
            <a:ext cx="33528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Adaptive Routing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>
          <a:xfrm>
            <a:off x="1117600" y="2438400"/>
            <a:ext cx="3352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>
          <a:xfrm>
            <a:off x="5526617" y="2492376"/>
            <a:ext cx="3352800" cy="555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Distributed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>
          <a:xfrm>
            <a:off x="1828800" y="35052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Intradomain routing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>
          <a:xfrm>
            <a:off x="6502400" y="35814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Interdomain routing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>
          <a:xfrm>
            <a:off x="304800" y="4953000"/>
            <a:ext cx="4064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Distance Vector routing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>
          <a:xfrm>
            <a:off x="5283200" y="49530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Link State routing</a:t>
            </a:r>
          </a:p>
        </p:txBody>
      </p:sp>
      <p:cxnSp>
        <p:nvCxnSpPr>
          <p:cNvPr id="26636" name="AutoShape 12"/>
          <p:cNvCxnSpPr>
            <a:cxnSpLocks noChangeShapeType="1"/>
            <a:stCxn id="26628" idx="2"/>
            <a:endCxn id="26629" idx="0"/>
          </p:cNvCxnSpPr>
          <p:nvPr/>
        </p:nvCxnSpPr>
        <p:spPr>
          <a:xfrm flipH="1">
            <a:off x="2794001" y="1917700"/>
            <a:ext cx="2969684" cy="520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38" name="AutoShape 14"/>
          <p:cNvCxnSpPr>
            <a:cxnSpLocks noChangeShapeType="1"/>
            <a:stCxn id="26630" idx="2"/>
            <a:endCxn id="26633" idx="0"/>
          </p:cNvCxnSpPr>
          <p:nvPr/>
        </p:nvCxnSpPr>
        <p:spPr>
          <a:xfrm>
            <a:off x="7203017" y="3048001"/>
            <a:ext cx="1178983" cy="5333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39" name="AutoShape 15"/>
          <p:cNvCxnSpPr>
            <a:cxnSpLocks noChangeShapeType="1"/>
            <a:stCxn id="26630" idx="2"/>
            <a:endCxn id="26632" idx="0"/>
          </p:cNvCxnSpPr>
          <p:nvPr/>
        </p:nvCxnSpPr>
        <p:spPr>
          <a:xfrm flipH="1">
            <a:off x="3708401" y="3048000"/>
            <a:ext cx="3494617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41" name="AutoShape 17"/>
          <p:cNvCxnSpPr>
            <a:cxnSpLocks noChangeShapeType="1"/>
            <a:stCxn id="26632" idx="2"/>
            <a:endCxn id="26634" idx="0"/>
          </p:cNvCxnSpPr>
          <p:nvPr/>
        </p:nvCxnSpPr>
        <p:spPr>
          <a:xfrm flipH="1">
            <a:off x="2336800" y="4114800"/>
            <a:ext cx="1371600" cy="838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42" name="AutoShape 18"/>
          <p:cNvCxnSpPr>
            <a:cxnSpLocks noChangeShapeType="1"/>
            <a:stCxn id="26632" idx="2"/>
            <a:endCxn id="26635" idx="0"/>
          </p:cNvCxnSpPr>
          <p:nvPr/>
        </p:nvCxnSpPr>
        <p:spPr>
          <a:xfrm>
            <a:off x="3708400" y="4114800"/>
            <a:ext cx="3454400" cy="838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26643" name="Rectangle 19"/>
          <p:cNvSpPr>
            <a:spLocks noChangeArrowheads="1"/>
          </p:cNvSpPr>
          <p:nvPr/>
        </p:nvSpPr>
        <p:spPr>
          <a:xfrm>
            <a:off x="1016000" y="3429000"/>
            <a:ext cx="914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dirty="0" lang="en-US">
                <a:solidFill>
                  <a:schemeClr val="accent2"/>
                </a:solidFill>
                <a:cs charset="0" pitchFamily="18" typeface="Times New Roman"/>
              </a:rPr>
              <a:t>[IGP</a:t>
            </a:r>
            <a:r>
              <a:rPr dirty="0" lang="en-US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>
          <a:xfrm>
            <a:off x="10261600" y="3429000"/>
            <a:ext cx="914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[</a:t>
            </a:r>
            <a:r>
              <a:rPr lang="en-US">
                <a:solidFill>
                  <a:schemeClr val="accent2"/>
                </a:solidFill>
                <a:latin charset="0" pitchFamily="66" typeface="Comic Sans MS"/>
              </a:rPr>
              <a:t>EGP</a:t>
            </a:r>
            <a:r>
              <a:rPr lang="en-US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>
          <a:xfrm>
            <a:off x="7112000" y="4038600"/>
            <a:ext cx="2438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BGP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IDRP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>
          <a:xfrm>
            <a:off x="5384800" y="5562600"/>
            <a:ext cx="3657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OSPF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IS-IS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PNNI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>
          <a:xfrm>
            <a:off x="2032000" y="5562600"/>
            <a:ext cx="12192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RIP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>
          <a:xfrm>
            <a:off x="101600" y="4114800"/>
            <a:ext cx="2336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 sz="1800">
                <a:solidFill>
                  <a:srgbClr val="0033CC"/>
                </a:solidFill>
              </a:rPr>
              <a:t>Interior</a:t>
            </a:r>
          </a:p>
          <a:p>
            <a:pPr algn="ctr"/>
            <a:r>
              <a:rPr lang="en-US" sz="1800">
                <a:solidFill>
                  <a:srgbClr val="0033CC"/>
                </a:solidFill>
              </a:rPr>
              <a:t>Gateway Protocols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>
          <a:xfrm>
            <a:off x="9652000" y="4114800"/>
            <a:ext cx="23368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 sz="1800">
                <a:solidFill>
                  <a:srgbClr val="0033CC"/>
                </a:solidFill>
              </a:rPr>
              <a:t>Exterior</a:t>
            </a:r>
          </a:p>
          <a:p>
            <a:pPr algn="ctr"/>
            <a:r>
              <a:rPr lang="en-US" sz="1800">
                <a:solidFill>
                  <a:srgbClr val="0033CC"/>
                </a:solidFill>
              </a:rPr>
              <a:t>Gateway Protocols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>
          <a:xfrm>
            <a:off x="8695267" y="2530476"/>
            <a:ext cx="3352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Isolated</a:t>
            </a:r>
          </a:p>
        </p:txBody>
      </p:sp>
      <p:cxnSp>
        <p:nvCxnSpPr>
          <p:cNvPr id="26652" name="AutoShape 28"/>
          <p:cNvCxnSpPr>
            <a:cxnSpLocks noChangeShapeType="1"/>
            <a:stCxn id="26628" idx="2"/>
          </p:cNvCxnSpPr>
          <p:nvPr/>
        </p:nvCxnSpPr>
        <p:spPr>
          <a:xfrm>
            <a:off x="5763685" y="1917701"/>
            <a:ext cx="1399116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53" name="AutoShape 29"/>
          <p:cNvCxnSpPr>
            <a:cxnSpLocks noChangeShapeType="1"/>
            <a:stCxn id="26628" idx="2"/>
            <a:endCxn id="26651" idx="0"/>
          </p:cNvCxnSpPr>
          <p:nvPr/>
        </p:nvCxnSpPr>
        <p:spPr>
          <a:xfrm>
            <a:off x="5763685" y="1917701"/>
            <a:ext cx="4607983" cy="612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ECCF6C0-B8AC-40BA-9B5D-A42EE282570B}" type="slidenum">
              <a:rPr lang="en-US"/>
              <a:pPr/>
              <a:t>48</a:t>
            </a:fld>
            <a:endParaRPr lang="en-US"/>
          </a:p>
        </p:txBody>
      </p:sp>
      <p:sp>
        <p:nvSpPr>
          <p:cNvPr id="26626" name="Rectangle 2"/>
          <p:cNvSpPr>
            <a:spLocks noChangeArrowheads="1" noGrp="1"/>
          </p:cNvSpPr>
          <p:nvPr>
            <p:ph type="title"/>
          </p:nvPr>
        </p:nvSpPr>
        <p:spPr>
          <a:xfrm>
            <a:off x="814918" y="115888"/>
            <a:ext cx="10653183" cy="1255712"/>
          </a:xfrm>
          <a:noFill/>
          <a:ln cap="flat" w="19050">
            <a:solidFill>
              <a:srgbClr val="FF0000"/>
            </a:solidFill>
          </a:ln>
        </p:spPr>
        <p:txBody>
          <a:bodyPr numCol="1"/>
          <a:lstStyle/>
          <a:p>
            <a:r>
              <a:rPr dirty="0" lang="en-US">
                <a:solidFill>
                  <a:srgbClr val="000099"/>
                </a:solidFill>
              </a:rPr>
              <a:t>Internetwork </a:t>
            </a:r>
            <a:r>
              <a:rPr dirty="0" lang="en-US" smtClean="0">
                <a:solidFill>
                  <a:srgbClr val="000099"/>
                </a:solidFill>
              </a:rPr>
              <a:t>Routing</a:t>
            </a:r>
            <a:endParaRPr dirty="0"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>
          <a:xfrm>
            <a:off x="4087284" y="1412876"/>
            <a:ext cx="33528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>
                <a:solidFill>
                  <a:schemeClr val="tx1"/>
                </a:solidFill>
              </a:rPr>
              <a:t>Non - Adaptive </a:t>
            </a:r>
            <a:r>
              <a:rPr dirty="0" lang="en-US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>
          <a:xfrm>
            <a:off x="1828800" y="2819400"/>
            <a:ext cx="3352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/>
              <a:t>flooding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26636" name="AutoShape 12"/>
          <p:cNvCxnSpPr>
            <a:cxnSpLocks noChangeShapeType="1"/>
            <a:stCxn id="26628" idx="2"/>
          </p:cNvCxnSpPr>
          <p:nvPr/>
        </p:nvCxnSpPr>
        <p:spPr>
          <a:xfrm flipH="1">
            <a:off x="3352800" y="1917701"/>
            <a:ext cx="2410884" cy="9016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26651" name="Rectangle 27"/>
          <p:cNvSpPr>
            <a:spLocks noChangeArrowheads="1"/>
          </p:cNvSpPr>
          <p:nvPr/>
        </p:nvSpPr>
        <p:spPr>
          <a:xfrm>
            <a:off x="6934200" y="2819400"/>
            <a:ext cx="3352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>
                <a:solidFill>
                  <a:schemeClr val="tx1"/>
                </a:solidFill>
              </a:rPr>
              <a:t>Static Routing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26653" name="AutoShape 29"/>
          <p:cNvCxnSpPr>
            <a:cxnSpLocks noChangeShapeType="1"/>
            <a:stCxn id="26628" idx="2"/>
          </p:cNvCxnSpPr>
          <p:nvPr/>
        </p:nvCxnSpPr>
        <p:spPr>
          <a:xfrm>
            <a:off x="5763684" y="1917701"/>
            <a:ext cx="2542116" cy="8254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31" name="AutoShape 12"/>
          <p:cNvCxnSpPr>
            <a:cxnSpLocks noChangeShapeType="1"/>
          </p:cNvCxnSpPr>
          <p:nvPr/>
        </p:nvCxnSpPr>
        <p:spPr>
          <a:xfrm flipH="1">
            <a:off x="2057400" y="3276600"/>
            <a:ext cx="1295400" cy="990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34" name="Rectangle 5"/>
          <p:cNvSpPr>
            <a:spLocks noChangeArrowheads="1"/>
          </p:cNvSpPr>
          <p:nvPr/>
        </p:nvSpPr>
        <p:spPr>
          <a:xfrm>
            <a:off x="381000" y="4267200"/>
            <a:ext cx="3352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/>
              <a:t>Pure flooding</a:t>
            </a:r>
            <a:endParaRPr dirty="0" lang="en-US">
              <a:solidFill>
                <a:schemeClr val="tx1"/>
              </a:solidFill>
            </a:endParaRPr>
          </a:p>
        </p:txBody>
      </p:sp>
      <p:cxnSp>
        <p:nvCxnSpPr>
          <p:cNvPr id="37" name="AutoShape 29"/>
          <p:cNvCxnSpPr>
            <a:cxnSpLocks noChangeShapeType="1"/>
          </p:cNvCxnSpPr>
          <p:nvPr/>
        </p:nvCxnSpPr>
        <p:spPr>
          <a:xfrm>
            <a:off x="3505200" y="3276600"/>
            <a:ext cx="1371600" cy="9144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39" name="Rectangle 5"/>
          <p:cNvSpPr>
            <a:spLocks noChangeArrowheads="1"/>
          </p:cNvSpPr>
          <p:nvPr/>
        </p:nvSpPr>
        <p:spPr>
          <a:xfrm>
            <a:off x="3429000" y="4267200"/>
            <a:ext cx="3352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lang="en-US" smtClean="0"/>
              <a:t>Selective flooding</a:t>
            </a:r>
            <a:endParaRPr dirty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D63F634-B584-46DF-AEBB-31BCEC622768}" type="slidenum">
              <a:rPr lang="en-US"/>
              <a:pPr/>
              <a:t>49</a:t>
            </a:fld>
            <a:endParaRPr lang="en-US"/>
          </a:p>
        </p:txBody>
      </p:sp>
      <p:sp>
        <p:nvSpPr>
          <p:cNvPr id="5529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>
                <a:solidFill>
                  <a:srgbClr val="0099FF"/>
                </a:solidFill>
              </a:rPr>
              <a:t>Flooding</a:t>
            </a:r>
          </a:p>
        </p:txBody>
      </p:sp>
      <p:sp>
        <p:nvSpPr>
          <p:cNvPr id="55299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914400" y="1341438"/>
            <a:ext cx="10363200" cy="4679950"/>
          </a:xfrm>
        </p:spPr>
        <p:txBody>
          <a:bodyPr numCol="1"/>
          <a:lstStyle/>
          <a:p>
            <a:r>
              <a:rPr dirty="0" i="1" lang="en-US"/>
              <a:t>Pure flooding </a:t>
            </a:r>
            <a:r>
              <a:rPr dirty="0" lang="en-US"/>
              <a:t>:: every incoming packet to a node is sent out on </a:t>
            </a:r>
            <a:r>
              <a:rPr dirty="0" lang="en-US">
                <a:solidFill>
                  <a:srgbClr val="0099FF"/>
                </a:solidFill>
                <a:latin charset="0" pitchFamily="66" typeface="Comic Sans MS"/>
              </a:rPr>
              <a:t>every outgoing line</a:t>
            </a:r>
            <a:r>
              <a:rPr dirty="0" lang="en-US">
                <a:latin charset="0" pitchFamily="66" typeface="Comic Sans MS"/>
              </a:rPr>
              <a:t>.</a:t>
            </a:r>
          </a:p>
          <a:p>
            <a:pPr lvl="1"/>
            <a:r>
              <a:rPr dirty="0" lang="en-US">
                <a:cs charset="0" pitchFamily="18" typeface="Times New Roman"/>
              </a:rPr>
              <a:t>Obvious adjustment – do not send out on arriving link (assuming full-duplex links).</a:t>
            </a:r>
          </a:p>
          <a:p>
            <a:pPr lvl="1"/>
            <a:r>
              <a:rPr dirty="0" lang="en-US">
                <a:cs charset="0" pitchFamily="18" typeface="Times New Roman"/>
              </a:rPr>
              <a:t>The routing algorithm can use a hop counter (e.g., TTL) to </a:t>
            </a:r>
            <a:r>
              <a:rPr dirty="0" lang="en-US">
                <a:solidFill>
                  <a:srgbClr val="0099FF"/>
                </a:solidFill>
                <a:latin charset="0" pitchFamily="66" typeface="Comic Sans MS"/>
                <a:cs charset="0" pitchFamily="18" typeface="Times New Roman"/>
              </a:rPr>
              <a:t>dampen the flooding.</a:t>
            </a:r>
          </a:p>
          <a:p>
            <a:pPr lvl="1"/>
            <a:r>
              <a:rPr dirty="0" i="1" lang="en-US">
                <a:latin charset="0" pitchFamily="66" typeface="Comic Sans MS"/>
                <a:cs charset="0" pitchFamily="18" typeface="Times New Roman"/>
              </a:rPr>
              <a:t>Selective flooding</a:t>
            </a:r>
            <a:r>
              <a:rPr dirty="0" lang="en-US">
                <a:latin charset="0" pitchFamily="66" typeface="Comic Sans MS"/>
                <a:cs charset="0" pitchFamily="18" typeface="Times New Roman"/>
              </a:rPr>
              <a:t> :: </a:t>
            </a:r>
            <a:r>
              <a:rPr dirty="0" lang="en-US">
                <a:cs charset="0" pitchFamily="18" typeface="Times New Roman"/>
              </a:rPr>
              <a:t>only send on those lines going “approximately” in the right direction.</a:t>
            </a:r>
            <a:endParaRPr dirty="0" lang="en-US">
              <a:latin charset="0" pitchFamily="66" typeface="Comic Sans MS"/>
              <a:cs charset="0" pitchFamily="18" typeface="Times New Roman"/>
            </a:endParaRPr>
          </a:p>
          <a:p>
            <a:endParaRPr dirty="0" lang="en-US">
              <a:cs charset="0" pitchFamily="18" typeface="Times New Roman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0C84778-958A-4686-98AB-9FEDEDE39A7F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5AD3297-672E-43BB-ABF0-EB701DEFCEAA}" type="slidenum">
              <a:rPr lang="en-US"/>
              <a:pPr/>
              <a:t>5</a:t>
            </a:fld>
            <a:endParaRPr lang="en-US"/>
          </a:p>
        </p:txBody>
      </p:sp>
      <p:sp>
        <p:nvSpPr>
          <p:cNvPr id="717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Store-and-Forward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Packet</a:t>
            </a:r>
            <a:r>
              <a:rPr dirty="0" lang="en-US" smtClean="0"/>
              <a:t> Switching</a:t>
            </a:r>
            <a:endParaRPr dirty="0" lang="en-US"/>
          </a:p>
        </p:txBody>
      </p:sp>
      <p:sp>
        <p:nvSpPr>
          <p:cNvPr id="717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544459" y="1761832"/>
            <a:ext cx="10972801" cy="4341297"/>
          </a:xfrm>
        </p:spPr>
        <p:txBody>
          <a:bodyPr numCol="1"/>
          <a:lstStyle/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</p:txBody>
      </p:sp>
      <p:pic>
        <p:nvPicPr>
          <p:cNvPr descr="5-01" id="7174" name="Picture 6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045450" y="1915720"/>
            <a:ext cx="10460567" cy="4403728"/>
          </a:xfrm>
          <a:prstGeom prst="rect">
            <a:avLst/>
          </a:prstGeom>
          <a:noFill/>
        </p:spPr>
      </p:pic>
      <p:sp>
        <p:nvSpPr>
          <p:cNvPr id="9" name="Footer Placeholder 8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2" name="Rectangle 1"/>
          <p:cNvSpPr/>
          <p:nvPr/>
        </p:nvSpPr>
        <p:spPr>
          <a:xfrm>
            <a:off x="1607927" y="1392500"/>
            <a:ext cx="8526673" cy="5232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>
              <a:buFontTx/>
              <a:buNone/>
            </a:pPr>
            <a:r>
              <a:rPr b="1" dirty="0" lang="en-US" smtClean="0" sz="2800">
                <a:latin charset="0" pitchFamily="18" typeface="Times New Roman"/>
                <a:cs charset="0" pitchFamily="18" typeface="Times New Roman"/>
              </a:rPr>
              <a:t>Environment</a:t>
            </a:r>
            <a:r>
              <a:rPr b="1" dirty="0" lang="en-US" smtClean="0" sz="2800"/>
              <a:t> </a:t>
            </a:r>
            <a:r>
              <a:rPr b="1" dirty="0" lang="en-US" sz="2800"/>
              <a:t>of </a:t>
            </a:r>
            <a:r>
              <a:rPr b="1" dirty="0" lang="en-US" smtClean="0" sz="2800"/>
              <a:t>network </a:t>
            </a:r>
            <a:r>
              <a:rPr b="1" dirty="0" lang="en-US" sz="2800"/>
              <a:t>layer </a:t>
            </a:r>
            <a:r>
              <a:rPr b="1" dirty="0" lang="en-US" smtClean="0" sz="2800"/>
              <a:t>protocols</a:t>
            </a:r>
            <a:endParaRPr b="1" dirty="0" lang="en-US" sz="280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8FD7BFB-3418-41A4-92AC-6D3B543F178F}" type="slidenum">
              <a:rPr lang="en-US"/>
              <a:pPr/>
              <a:t>50</a:t>
            </a:fld>
            <a:endParaRPr lang="en-US"/>
          </a:p>
        </p:txBody>
      </p:sp>
      <p:sp>
        <p:nvSpPr>
          <p:cNvPr id="4098" name="Rectangle 2"/>
          <p:cNvSpPr>
            <a:spLocks noChangeArrowheads="1" noGrp="1"/>
          </p:cNvSpPr>
          <p:nvPr>
            <p:ph type="title"/>
          </p:nvPr>
        </p:nvSpPr>
        <p:spPr>
          <a:xfrm>
            <a:off x="829734" y="307975"/>
            <a:ext cx="10536767" cy="1143000"/>
          </a:xfrm>
        </p:spPr>
        <p:txBody>
          <a:bodyPr numCol="1"/>
          <a:lstStyle/>
          <a:p>
            <a:r>
              <a:rPr dirty="0" lang="en-US">
                <a:solidFill>
                  <a:srgbClr val="000099"/>
                </a:solidFill>
              </a:rPr>
              <a:t>Shortest Path Routing</a:t>
            </a:r>
          </a:p>
        </p:txBody>
      </p:sp>
      <p:sp>
        <p:nvSpPr>
          <p:cNvPr id="4099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914400" y="1600200"/>
            <a:ext cx="10769600" cy="4419600"/>
          </a:xfrm>
        </p:spPr>
        <p:txBody>
          <a:bodyPr numCol="1"/>
          <a:lstStyle/>
          <a:p>
            <a:pPr indent="-609600" marL="609600">
              <a:lnSpc>
                <a:spcPct val="90000"/>
              </a:lnSpc>
              <a:buNone/>
            </a:pPr>
            <a:r>
              <a:rPr dirty="0" lang="en-US" smtClean="0" sz="2800"/>
              <a:t>    </a:t>
            </a:r>
            <a:r>
              <a:rPr dirty="0" err="1" lang="en-US" smtClean="0" sz="2800"/>
              <a:t>Dijkstra’s</a:t>
            </a:r>
            <a:r>
              <a:rPr dirty="0" lang="en-US" smtClean="0" sz="2800"/>
              <a:t> Algorithm</a:t>
            </a:r>
            <a:endParaRPr dirty="0" lang="en-US" sz="2800"/>
          </a:p>
          <a:p>
            <a:pPr indent="-609600" marL="609600">
              <a:lnSpc>
                <a:spcPct val="90000"/>
              </a:lnSpc>
              <a:buFontTx/>
              <a:buNone/>
            </a:pPr>
            <a:endParaRPr b="1" dirty="0" i="1" lang="en-US" sz="2800">
              <a:solidFill>
                <a:srgbClr val="660066"/>
              </a:solidFill>
            </a:endParaRPr>
          </a:p>
          <a:p>
            <a:pPr indent="-609600" marL="609600">
              <a:lnSpc>
                <a:spcPct val="90000"/>
              </a:lnSpc>
              <a:buFontTx/>
              <a:buNone/>
            </a:pPr>
            <a:r>
              <a:rPr b="1" dirty="0" i="1" lang="en-US" sz="2800">
                <a:solidFill>
                  <a:srgbClr val="990099"/>
                </a:solidFill>
              </a:rPr>
              <a:t>What does it mean to be the shortest (or optimal) route</a:t>
            </a:r>
            <a:r>
              <a:rPr b="1" dirty="0" lang="en-US" sz="2800">
                <a:solidFill>
                  <a:srgbClr val="990099"/>
                </a:solidFill>
              </a:rPr>
              <a:t>?</a:t>
            </a:r>
          </a:p>
          <a:p>
            <a:pPr indent="-609600" marL="609600">
              <a:lnSpc>
                <a:spcPct val="90000"/>
              </a:lnSpc>
              <a:buFontTx/>
              <a:buNone/>
            </a:pPr>
            <a:r>
              <a:rPr b="1" dirty="0" lang="en-US" sz="2800">
                <a:solidFill>
                  <a:srgbClr val="990099"/>
                </a:solidFill>
              </a:rPr>
              <a:t>Choices:</a:t>
            </a:r>
          </a:p>
          <a:p>
            <a:pPr indent="-609600" marL="609600">
              <a:lnSpc>
                <a:spcPct val="90000"/>
              </a:lnSpc>
              <a:buFontTx/>
              <a:buAutoNum type="alphaLcPeriod"/>
            </a:pPr>
            <a:r>
              <a:rPr b="1" dirty="0" lang="en-US" sz="2800"/>
              <a:t>Minimize the number of hops along the path.</a:t>
            </a:r>
            <a:endParaRPr b="1" dirty="0" i="1" lang="en-US" sz="2800">
              <a:solidFill>
                <a:srgbClr val="660066"/>
              </a:solidFill>
            </a:endParaRPr>
          </a:p>
          <a:p>
            <a:pPr indent="-609600" marL="609600">
              <a:lnSpc>
                <a:spcPct val="90000"/>
              </a:lnSpc>
              <a:buFontTx/>
              <a:buAutoNum type="alphaLcPeriod"/>
            </a:pPr>
            <a:r>
              <a:rPr b="1" dirty="0" lang="en-US" sz="2800"/>
              <a:t>Minimize mean packet delay.</a:t>
            </a:r>
          </a:p>
          <a:p>
            <a:pPr indent="-609600" marL="609600">
              <a:lnSpc>
                <a:spcPct val="90000"/>
              </a:lnSpc>
              <a:buFontTx/>
              <a:buAutoNum type="alphaLcPeriod"/>
            </a:pPr>
            <a:r>
              <a:rPr b="1" dirty="0" lang="en-US" sz="2800"/>
              <a:t>Maximize the network throughput.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3D00E5-000C-4AEB-9029-157066F052C3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7D1E12F-9FAF-4185-895E-BADC415C98FC}" type="slidenum">
              <a:rPr lang="en-US"/>
              <a:pPr/>
              <a:t>51</a:t>
            </a:fld>
            <a:endParaRPr lang="en-US"/>
          </a:p>
        </p:txBody>
      </p:sp>
      <p:sp>
        <p:nvSpPr>
          <p:cNvPr id="1433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err="1" lang="en-US" smtClean="0"/>
              <a:t>Dijkstra’s</a:t>
            </a:r>
            <a:r>
              <a:rPr dirty="0" lang="en-US" smtClean="0"/>
              <a:t> Algorithm Shortest </a:t>
            </a:r>
            <a:r>
              <a:rPr dirty="0" lang="en-US"/>
              <a:t>Path Routing</a:t>
            </a:r>
          </a:p>
        </p:txBody>
      </p:sp>
      <p:sp>
        <p:nvSpPr>
          <p:cNvPr id="14339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pPr algn="ctr">
              <a:buFontTx/>
              <a:buNone/>
            </a:pPr>
            <a:r>
              <a:rPr dirty="0" lang="en-US" sz="2400"/>
              <a:t>The first 5 steps used in computing the shortest path from A to D.  </a:t>
            </a:r>
            <a:br>
              <a:rPr dirty="0" lang="en-US" sz="2400"/>
            </a:br>
            <a:r>
              <a:rPr dirty="0" lang="en-US" sz="2400"/>
              <a:t>The arrows indicate the working node.</a:t>
            </a:r>
          </a:p>
        </p:txBody>
      </p:sp>
      <p:pic>
        <p:nvPicPr>
          <p:cNvPr descr="5-07" id="14340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473763" y="1434233"/>
            <a:ext cx="9244473" cy="53475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ECCF6C0-B8AC-40BA-9B5D-A42EE282570B}" type="slidenum">
              <a:rPr lang="en-US"/>
              <a:pPr/>
              <a:t>52</a:t>
            </a:fld>
            <a:endParaRPr lang="en-US"/>
          </a:p>
        </p:txBody>
      </p:sp>
      <p:sp>
        <p:nvSpPr>
          <p:cNvPr id="26626" name="Rectangle 2"/>
          <p:cNvSpPr>
            <a:spLocks noChangeArrowheads="1" noGrp="1"/>
          </p:cNvSpPr>
          <p:nvPr>
            <p:ph type="title"/>
          </p:nvPr>
        </p:nvSpPr>
        <p:spPr>
          <a:xfrm>
            <a:off x="814918" y="115888"/>
            <a:ext cx="10653183" cy="1255712"/>
          </a:xfrm>
          <a:noFill/>
          <a:ln cap="flat" w="19050">
            <a:solidFill>
              <a:srgbClr val="FF0000"/>
            </a:solidFill>
          </a:ln>
        </p:spPr>
        <p:txBody>
          <a:bodyPr numCol="1"/>
          <a:lstStyle/>
          <a:p>
            <a:r>
              <a:rPr dirty="0" lang="en-US">
                <a:solidFill>
                  <a:srgbClr val="000099"/>
                </a:solidFill>
              </a:rPr>
              <a:t>Internetwork </a:t>
            </a:r>
            <a:r>
              <a:rPr dirty="0" lang="en-US" smtClean="0">
                <a:solidFill>
                  <a:srgbClr val="000099"/>
                </a:solidFill>
              </a:rPr>
              <a:t>Routing</a:t>
            </a:r>
            <a:endParaRPr dirty="0"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>
          <a:xfrm>
            <a:off x="4087284" y="1412876"/>
            <a:ext cx="33528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Adaptive Routing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>
          <a:xfrm>
            <a:off x="1117600" y="2438400"/>
            <a:ext cx="3352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Centralized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>
          <a:xfrm>
            <a:off x="5526617" y="2492376"/>
            <a:ext cx="3352800" cy="555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Distributed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>
          <a:xfrm>
            <a:off x="1828800" y="35052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dirty="0" err="1" lang="en-US">
                <a:solidFill>
                  <a:schemeClr val="tx1"/>
                </a:solidFill>
              </a:rPr>
              <a:t>Intradomain</a:t>
            </a:r>
            <a:r>
              <a:rPr dirty="0" lang="en-US">
                <a:solidFill>
                  <a:schemeClr val="tx1"/>
                </a:solidFill>
              </a:rPr>
              <a:t> routing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>
          <a:xfrm>
            <a:off x="6502400" y="35814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Interdomain routing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>
          <a:xfrm>
            <a:off x="304800" y="4953000"/>
            <a:ext cx="4064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Distance Vector routing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>
          <a:xfrm>
            <a:off x="5283200" y="4953000"/>
            <a:ext cx="3759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Link State routing</a:t>
            </a:r>
          </a:p>
        </p:txBody>
      </p:sp>
      <p:cxnSp>
        <p:nvCxnSpPr>
          <p:cNvPr id="26636" name="AutoShape 12"/>
          <p:cNvCxnSpPr>
            <a:cxnSpLocks noChangeShapeType="1"/>
            <a:stCxn id="26628" idx="2"/>
            <a:endCxn id="26629" idx="0"/>
          </p:cNvCxnSpPr>
          <p:nvPr/>
        </p:nvCxnSpPr>
        <p:spPr>
          <a:xfrm flipH="1">
            <a:off x="2794001" y="1917700"/>
            <a:ext cx="2969684" cy="520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38" name="AutoShape 14"/>
          <p:cNvCxnSpPr>
            <a:cxnSpLocks noChangeShapeType="1"/>
            <a:stCxn id="26630" idx="2"/>
            <a:endCxn id="26633" idx="0"/>
          </p:cNvCxnSpPr>
          <p:nvPr/>
        </p:nvCxnSpPr>
        <p:spPr>
          <a:xfrm>
            <a:off x="7203017" y="3048001"/>
            <a:ext cx="1178983" cy="53339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39" name="AutoShape 15"/>
          <p:cNvCxnSpPr>
            <a:cxnSpLocks noChangeShapeType="1"/>
            <a:stCxn id="26630" idx="2"/>
            <a:endCxn id="26632" idx="0"/>
          </p:cNvCxnSpPr>
          <p:nvPr/>
        </p:nvCxnSpPr>
        <p:spPr>
          <a:xfrm flipH="1">
            <a:off x="3708401" y="3048000"/>
            <a:ext cx="3494617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41" name="AutoShape 17"/>
          <p:cNvCxnSpPr>
            <a:cxnSpLocks noChangeShapeType="1"/>
            <a:stCxn id="26632" idx="2"/>
            <a:endCxn id="26634" idx="0"/>
          </p:cNvCxnSpPr>
          <p:nvPr/>
        </p:nvCxnSpPr>
        <p:spPr>
          <a:xfrm flipH="1">
            <a:off x="2336800" y="4114800"/>
            <a:ext cx="1371600" cy="838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42" name="AutoShape 18"/>
          <p:cNvCxnSpPr>
            <a:cxnSpLocks noChangeShapeType="1"/>
            <a:stCxn id="26632" idx="2"/>
            <a:endCxn id="26635" idx="0"/>
          </p:cNvCxnSpPr>
          <p:nvPr/>
        </p:nvCxnSpPr>
        <p:spPr>
          <a:xfrm>
            <a:off x="3708400" y="4114800"/>
            <a:ext cx="3454400" cy="838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sp>
        <p:nvSpPr>
          <p:cNvPr id="26643" name="Rectangle 19"/>
          <p:cNvSpPr>
            <a:spLocks noChangeArrowheads="1"/>
          </p:cNvSpPr>
          <p:nvPr/>
        </p:nvSpPr>
        <p:spPr>
          <a:xfrm>
            <a:off x="1016000" y="3429000"/>
            <a:ext cx="914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dirty="0" lang="en-US">
                <a:solidFill>
                  <a:schemeClr val="accent2"/>
                </a:solidFill>
                <a:cs charset="0" pitchFamily="18" typeface="Times New Roman"/>
              </a:rPr>
              <a:t>[IGP</a:t>
            </a:r>
            <a:r>
              <a:rPr dirty="0" lang="en-US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>
          <a:xfrm>
            <a:off x="10261600" y="3429000"/>
            <a:ext cx="9144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[</a:t>
            </a:r>
            <a:r>
              <a:rPr lang="en-US">
                <a:solidFill>
                  <a:schemeClr val="accent2"/>
                </a:solidFill>
                <a:latin charset="0" pitchFamily="66" typeface="Comic Sans MS"/>
              </a:rPr>
              <a:t>EGP</a:t>
            </a:r>
            <a:r>
              <a:rPr lang="en-US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>
          <a:xfrm>
            <a:off x="7112000" y="4038600"/>
            <a:ext cx="2438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BGP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IDRP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>
          <a:xfrm>
            <a:off x="5384800" y="5562600"/>
            <a:ext cx="36576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OSPF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IS-IS</a:t>
            </a:r>
            <a:r>
              <a:rPr lang="en-US"/>
              <a:t>,</a:t>
            </a:r>
            <a:r>
              <a:rPr lang="en-US">
                <a:latin charset="0" pitchFamily="66" typeface="Comic Sans MS"/>
              </a:rPr>
              <a:t>PNNI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>
          <a:xfrm>
            <a:off x="2032000" y="5562600"/>
            <a:ext cx="12192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/>
              <a:t>[</a:t>
            </a:r>
            <a:r>
              <a:rPr lang="en-US">
                <a:latin charset="0" pitchFamily="66" typeface="Comic Sans MS"/>
              </a:rPr>
              <a:t>RIP</a:t>
            </a:r>
            <a:r>
              <a:rPr lang="en-US"/>
              <a:t>]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>
          <a:xfrm>
            <a:off x="304800" y="3902076"/>
            <a:ext cx="23368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dirty="0" lang="en-US" sz="1800">
                <a:solidFill>
                  <a:srgbClr val="0033CC"/>
                </a:solidFill>
              </a:rPr>
              <a:t>Interior</a:t>
            </a:r>
          </a:p>
          <a:p>
            <a:pPr algn="ctr"/>
            <a:r>
              <a:rPr dirty="0" lang="en-US" sz="1800">
                <a:solidFill>
                  <a:srgbClr val="0033CC"/>
                </a:solidFill>
              </a:rPr>
              <a:t>Gateway Protocols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>
          <a:xfrm>
            <a:off x="9652000" y="4114800"/>
            <a:ext cx="23368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/>
            <a:r>
              <a:rPr lang="en-US" sz="1800">
                <a:solidFill>
                  <a:srgbClr val="0033CC"/>
                </a:solidFill>
              </a:rPr>
              <a:t>Exterior</a:t>
            </a:r>
          </a:p>
          <a:p>
            <a:pPr algn="ctr"/>
            <a:r>
              <a:rPr lang="en-US" sz="1800">
                <a:solidFill>
                  <a:srgbClr val="0033CC"/>
                </a:solidFill>
              </a:rPr>
              <a:t>Gateway Protocols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>
          <a:xfrm>
            <a:off x="8695267" y="2530476"/>
            <a:ext cx="3352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 numCol="1" wrap="none"/>
          <a:lstStyle/>
          <a:p>
            <a:pPr algn="ctr">
              <a:spcBef>
                <a:spcPct val="20000"/>
              </a:spcBef>
            </a:pPr>
            <a:r>
              <a:rPr lang="en-US">
                <a:solidFill>
                  <a:schemeClr val="tx1"/>
                </a:solidFill>
              </a:rPr>
              <a:t>Isolated</a:t>
            </a:r>
          </a:p>
        </p:txBody>
      </p:sp>
      <p:cxnSp>
        <p:nvCxnSpPr>
          <p:cNvPr id="26652" name="AutoShape 28"/>
          <p:cNvCxnSpPr>
            <a:cxnSpLocks noChangeShapeType="1"/>
            <a:stCxn id="26628" idx="2"/>
          </p:cNvCxnSpPr>
          <p:nvPr/>
        </p:nvCxnSpPr>
        <p:spPr>
          <a:xfrm>
            <a:off x="5763685" y="1917701"/>
            <a:ext cx="1399116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  <p:cxnSp>
        <p:nvCxnSpPr>
          <p:cNvPr id="26653" name="AutoShape 29"/>
          <p:cNvCxnSpPr>
            <a:cxnSpLocks noChangeShapeType="1"/>
            <a:stCxn id="26628" idx="2"/>
            <a:endCxn id="26651" idx="0"/>
          </p:cNvCxnSpPr>
          <p:nvPr/>
        </p:nvCxnSpPr>
        <p:spPr>
          <a:xfrm>
            <a:off x="5763685" y="1917701"/>
            <a:ext cx="4607983" cy="612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len="med" type="triangle" w="med"/>
          </a:ln>
          <a:effectLst/>
        </p:spPr>
      </p:cxn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0146142-1EFB-443F-88A5-EE25A1F6F489}" type="slidenum">
              <a:rPr lang="en-US"/>
              <a:pPr/>
              <a:t>53</a:t>
            </a:fld>
            <a:endParaRPr lang="en-US"/>
          </a:p>
        </p:txBody>
      </p:sp>
      <p:sp>
        <p:nvSpPr>
          <p:cNvPr id="5632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>
                <a:solidFill>
                  <a:srgbClr val="000099"/>
                </a:solidFill>
              </a:rPr>
              <a:t>Adaptive Routing</a:t>
            </a:r>
          </a:p>
        </p:txBody>
      </p:sp>
      <p:sp>
        <p:nvSpPr>
          <p:cNvPr id="5632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914400" y="1557338"/>
            <a:ext cx="10363200" cy="4114800"/>
          </a:xfrm>
        </p:spPr>
        <p:txBody>
          <a:bodyPr numCol="1"/>
          <a:lstStyle/>
          <a:p>
            <a:pPr indent="-609600" marL="609600">
              <a:lnSpc>
                <a:spcPct val="90000"/>
              </a:lnSpc>
              <a:buFontTx/>
              <a:buNone/>
            </a:pPr>
            <a:r>
              <a:rPr dirty="0" lang="en-US"/>
              <a:t>Basic functions: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/>
              <a:t>Measurement of pertinent network data.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/>
              <a:t>Forwarding of information to where the routing computation will be done.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/>
              <a:t>Compute the routing tables.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/>
              <a:t>Convert the routing table information into a </a:t>
            </a:r>
            <a:r>
              <a:rPr dirty="0" lang="en-US">
                <a:solidFill>
                  <a:srgbClr val="990000"/>
                </a:solidFill>
                <a:latin charset="0" pitchFamily="66" typeface="Comic Sans MS"/>
              </a:rPr>
              <a:t>routing decision</a:t>
            </a:r>
            <a:r>
              <a:rPr dirty="0" lang="en-US">
                <a:solidFill>
                  <a:srgbClr val="990000"/>
                </a:solidFill>
                <a:cs charset="0" pitchFamily="18" typeface="Times New Roman"/>
              </a:rPr>
              <a:t> </a:t>
            </a:r>
            <a:r>
              <a:rPr dirty="0" lang="en-US">
                <a:cs charset="0" pitchFamily="18" typeface="Times New Roman"/>
              </a:rPr>
              <a:t>and then </a:t>
            </a:r>
            <a:r>
              <a:rPr dirty="0" lang="en-US">
                <a:solidFill>
                  <a:srgbClr val="0099FF"/>
                </a:solidFill>
                <a:latin charset="0" pitchFamily="66" typeface="Comic Sans MS"/>
                <a:cs charset="0" pitchFamily="18" typeface="Times New Roman"/>
              </a:rPr>
              <a:t>dispatch</a:t>
            </a:r>
            <a:r>
              <a:rPr dirty="0" i="1" lang="en-US">
                <a:cs charset="0" pitchFamily="18" typeface="Times New Roman"/>
              </a:rPr>
              <a:t> </a:t>
            </a:r>
            <a:r>
              <a:rPr dirty="0" lang="en-US">
                <a:cs charset="0" pitchFamily="18" typeface="Times New Roman"/>
              </a:rPr>
              <a:t>the data packet.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solidFill>
                  <a:srgbClr val="000099"/>
                </a:solidFill>
              </a:rPr>
              <a:t>Distance Vector Routing</a:t>
            </a:r>
            <a:r>
              <a:rPr dirty="0" lang="en-US" smtClean="0"/>
              <a:t> 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indent="-533400" marL="533400">
              <a:buFontTx/>
              <a:buNone/>
            </a:pPr>
            <a:r>
              <a:rPr dirty="0" lang="en-US" smtClean="0">
                <a:solidFill>
                  <a:srgbClr val="006600"/>
                </a:solidFill>
              </a:rPr>
              <a:t>Information kept by DV router </a:t>
            </a:r>
            <a:r>
              <a:rPr dirty="0" lang="en-US" smtClean="0"/>
              <a:t> </a:t>
            </a:r>
          </a:p>
          <a:p>
            <a:pPr indent="-533400" marL="533400">
              <a:buFontTx/>
              <a:buAutoNum type="arabicPeriod"/>
            </a:pPr>
            <a:r>
              <a:rPr dirty="0" lang="en-US" smtClean="0"/>
              <a:t>each router has an ID</a:t>
            </a:r>
          </a:p>
          <a:p>
            <a:pPr indent="-533400" marL="533400">
              <a:buFontTx/>
              <a:buAutoNum type="arabicPeriod"/>
            </a:pPr>
            <a:r>
              <a:rPr dirty="0" lang="en-US" smtClean="0"/>
              <a:t>associated with each link connected to a router, there is a link cost (static or dynamic) </a:t>
            </a:r>
            <a:r>
              <a:rPr b="1" dirty="0" lang="en-US" smtClean="0">
                <a:solidFill>
                  <a:srgbClr val="006600"/>
                </a:solidFill>
              </a:rPr>
              <a:t>the metric issue!</a:t>
            </a:r>
          </a:p>
          <a:p>
            <a:pPr>
              <a:spcBef>
                <a:spcPct val="50000"/>
              </a:spcBef>
            </a:pPr>
            <a:r>
              <a:rPr dirty="0" lang="en-US" smtClean="0">
                <a:solidFill>
                  <a:srgbClr val="990000"/>
                </a:solidFill>
              </a:rPr>
              <a:t>Distance Vector Table Initialization</a:t>
            </a:r>
          </a:p>
          <a:p>
            <a:pPr>
              <a:spcBef>
                <a:spcPct val="50000"/>
              </a:spcBef>
            </a:pPr>
            <a:r>
              <a:rPr dirty="0" lang="en-US" smtClean="0"/>
              <a:t>Distance to itself  =  0 </a:t>
            </a:r>
          </a:p>
          <a:p>
            <a:pPr>
              <a:spcBef>
                <a:spcPct val="50000"/>
              </a:spcBef>
            </a:pPr>
            <a:r>
              <a:rPr dirty="0" lang="en-US" smtClean="0"/>
              <a:t>Distance to ALL other routers  =  infinity number</a:t>
            </a:r>
            <a:endParaRPr dirty="0" lang="en-US" smtClean="0">
              <a:solidFill>
                <a:srgbClr val="006600"/>
              </a:solidFill>
            </a:endParaRPr>
          </a:p>
          <a:p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54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DBF2C19-018D-489B-9C0A-93FD449D9ECB}" type="slidenum">
              <a:rPr lang="en-US"/>
              <a:pPr/>
              <a:t>55</a:t>
            </a:fld>
            <a:endParaRPr lang="en-US"/>
          </a:p>
        </p:txBody>
      </p:sp>
      <p:sp>
        <p:nvSpPr>
          <p:cNvPr id="31746" name="Rectangle 2"/>
          <p:cNvSpPr>
            <a:spLocks noChangeArrowheads="1" noGrp="1"/>
          </p:cNvSpPr>
          <p:nvPr>
            <p:ph type="title"/>
          </p:nvPr>
        </p:nvSpPr>
        <p:spPr>
          <a:xfrm>
            <a:off x="637117" y="0"/>
            <a:ext cx="10835216" cy="1295400"/>
          </a:xfrm>
        </p:spPr>
        <p:txBody>
          <a:bodyPr numCol="1"/>
          <a:lstStyle/>
          <a:p>
            <a:r>
              <a:rPr dirty="0" lang="en-US" sz="4000">
                <a:solidFill>
                  <a:srgbClr val="000099"/>
                </a:solidFill>
                <a:latin charset="0" pitchFamily="18" typeface="Times New Roman"/>
                <a:cs charset="0" pitchFamily="18" typeface="Times New Roman"/>
              </a:rPr>
              <a:t>Distance Vector </a:t>
            </a:r>
            <a:r>
              <a:rPr dirty="0" lang="en-US" smtClean="0" sz="4000">
                <a:solidFill>
                  <a:srgbClr val="000099"/>
                </a:solidFill>
                <a:latin charset="0" pitchFamily="18" typeface="Times New Roman"/>
                <a:cs charset="0" pitchFamily="18" typeface="Times New Roman"/>
              </a:rPr>
              <a:t>Algorithm</a:t>
            </a:r>
            <a:endParaRPr dirty="0" lang="en-US">
              <a:solidFill>
                <a:schemeClr val="accent1"/>
              </a:solidFill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3174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457200" y="1524000"/>
            <a:ext cx="11277600" cy="4724400"/>
          </a:xfrm>
          <a:ln cap="flat" w="19050">
            <a:solidFill>
              <a:srgbClr val="993366"/>
            </a:solidFill>
          </a:ln>
        </p:spPr>
        <p:txBody>
          <a:bodyPr numCol="1"/>
          <a:lstStyle/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Router transmits its </a:t>
            </a:r>
            <a:r>
              <a:rPr dirty="0" lang="en-US" sz="2800">
                <a:solidFill>
                  <a:srgbClr val="660066"/>
                </a:solidFill>
                <a:latin charset="0" pitchFamily="18" typeface="Times New Roman"/>
                <a:cs charset="0" pitchFamily="18" typeface="Times New Roman"/>
              </a:rPr>
              <a:t>distance</a:t>
            </a:r>
            <a:r>
              <a:rPr dirty="0" i="1" lang="en-US" sz="2800">
                <a:solidFill>
                  <a:srgbClr val="660066"/>
                </a:solidFill>
                <a:latin charset="0" pitchFamily="18" typeface="Times New Roman"/>
                <a:cs charset="0" pitchFamily="18" typeface="Times New Roman"/>
              </a:rPr>
              <a:t> </a:t>
            </a:r>
            <a:r>
              <a:rPr dirty="0" lang="en-US" sz="2800">
                <a:solidFill>
                  <a:srgbClr val="660066"/>
                </a:solidFill>
                <a:latin charset="0" pitchFamily="18" typeface="Times New Roman"/>
                <a:cs charset="0" pitchFamily="18" typeface="Times New Roman"/>
              </a:rPr>
              <a:t>vector</a:t>
            </a:r>
            <a:r>
              <a:rPr dirty="0" i="1" lang="en-US" sz="2800">
                <a:latin charset="0" pitchFamily="18" typeface="Times New Roman"/>
                <a:cs charset="0" pitchFamily="18" typeface="Times New Roman"/>
              </a:rPr>
              <a:t> 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to each of its neighbors.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Each router receives and saves the most recently received </a:t>
            </a:r>
            <a:r>
              <a:rPr dirty="0" i="1" lang="en-US" sz="2800">
                <a:solidFill>
                  <a:srgbClr val="660066"/>
                </a:solidFill>
                <a:latin charset="0" pitchFamily="18" typeface="Times New Roman"/>
                <a:cs charset="0" pitchFamily="18" typeface="Times New Roman"/>
              </a:rPr>
              <a:t>distance vector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 from each of its neighbors.</a:t>
            </a:r>
          </a:p>
          <a:p>
            <a:pPr indent="-609600" marL="609600">
              <a:lnSpc>
                <a:spcPct val="90000"/>
              </a:lnSpc>
              <a:buFontTx/>
              <a:buAutoNum type="arabicPeriod"/>
            </a:pP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A router </a:t>
            </a:r>
            <a:r>
              <a:rPr b="1" dirty="0" lang="en-US" sz="2800">
                <a:latin charset="0" pitchFamily="18" typeface="Times New Roman"/>
                <a:cs charset="0" pitchFamily="18" typeface="Times New Roman"/>
              </a:rPr>
              <a:t>recalculates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 its distance vector when:</a:t>
            </a:r>
          </a:p>
          <a:p>
            <a:pPr indent="-533400" lvl="1" marL="990600">
              <a:lnSpc>
                <a:spcPct val="90000"/>
              </a:lnSpc>
              <a:buFontTx/>
              <a:buAutoNum type="alphaLcPeriod"/>
            </a:pPr>
            <a:r>
              <a:rPr dirty="0" lang="en-US">
                <a:latin charset="0" pitchFamily="18" typeface="Times New Roman"/>
                <a:cs charset="0" pitchFamily="18" typeface="Times New Roman"/>
              </a:rPr>
              <a:t>It receives a </a:t>
            </a:r>
            <a:r>
              <a:rPr dirty="0" i="1" lang="en-US">
                <a:solidFill>
                  <a:srgbClr val="660066"/>
                </a:solidFill>
                <a:latin charset="0" pitchFamily="18" typeface="Times New Roman"/>
                <a:cs charset="0" pitchFamily="18" typeface="Times New Roman"/>
              </a:rPr>
              <a:t>distance vector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 from a neighbor containing different information than before.</a:t>
            </a:r>
          </a:p>
          <a:p>
            <a:pPr indent="-533400" lvl="1" marL="990600">
              <a:lnSpc>
                <a:spcPct val="90000"/>
              </a:lnSpc>
              <a:buFontTx/>
              <a:buAutoNum type="alphaLcPeriod"/>
            </a:pPr>
            <a:r>
              <a:rPr dirty="0" lang="en-US">
                <a:latin charset="0" pitchFamily="18" typeface="Times New Roman"/>
                <a:cs charset="0" pitchFamily="18" typeface="Times New Roman"/>
              </a:rPr>
              <a:t>It discovers that a link to a neighbor has gone down (i.e., a topology change).</a:t>
            </a:r>
          </a:p>
          <a:p>
            <a:pPr indent="-609600" marL="609600">
              <a:lnSpc>
                <a:spcPct val="90000"/>
              </a:lnSpc>
              <a:buFontTx/>
              <a:buBlip>
                <a:blip r:embed="rId2"/>
              </a:buBlip>
            </a:pP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The DV calculation is based on minimizing the cost to each destination.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66234A4A-A00E-4240-80AE-8421EFF8650A}" type="slidenum">
              <a:rPr lang="en-US"/>
              <a:pPr/>
              <a:t>56</a:t>
            </a:fld>
            <a:endParaRPr lang="en-US"/>
          </a:p>
        </p:txBody>
      </p:sp>
      <p:sp>
        <p:nvSpPr>
          <p:cNvPr id="52226" name="Rectangle 2"/>
          <p:cNvSpPr>
            <a:spLocks noChangeArrowheads="1"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 numCol="1"/>
          <a:lstStyle/>
          <a:p>
            <a:r>
              <a:rPr lang="en-US">
                <a:solidFill>
                  <a:srgbClr val="000099"/>
                </a:solidFill>
              </a:rPr>
              <a:t>Distance Vector Routing</a:t>
            </a:r>
          </a:p>
        </p:txBody>
      </p:sp>
      <p:sp>
        <p:nvSpPr>
          <p:cNvPr id="5222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676400" y="5959477"/>
            <a:ext cx="10261600" cy="762000"/>
          </a:xfrm>
        </p:spPr>
        <p:txBody>
          <a:bodyPr numCol="1"/>
          <a:lstStyle/>
          <a:p>
            <a:pPr indent="-609600" marL="609600">
              <a:lnSpc>
                <a:spcPct val="90000"/>
              </a:lnSpc>
              <a:buFontTx/>
              <a:buNone/>
            </a:pPr>
            <a:r>
              <a:rPr dirty="0" lang="en-US" smtClean="0" sz="2400">
                <a:solidFill>
                  <a:schemeClr val="accent2"/>
                </a:solidFill>
              </a:rPr>
              <a:t>.(</a:t>
            </a:r>
            <a:r>
              <a:rPr dirty="0" lang="en-US" sz="2400">
                <a:solidFill>
                  <a:schemeClr val="accent2"/>
                </a:solidFill>
              </a:rPr>
              <a:t>a)</a:t>
            </a:r>
            <a:r>
              <a:rPr dirty="0" lang="en-US" sz="2400"/>
              <a:t> A subnet. </a:t>
            </a:r>
            <a:r>
              <a:rPr dirty="0" lang="en-US" sz="2400">
                <a:solidFill>
                  <a:schemeClr val="accent2"/>
                </a:solidFill>
              </a:rPr>
              <a:t>(b)</a:t>
            </a:r>
            <a:r>
              <a:rPr dirty="0" lang="en-US" sz="2400"/>
              <a:t> Input from A, I, H, K, and the new routing table for J.</a:t>
            </a:r>
          </a:p>
        </p:txBody>
      </p:sp>
      <p:pic>
        <p:nvPicPr>
          <p:cNvPr descr="5-09" id="52228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1219200" y="1409017"/>
            <a:ext cx="9144000" cy="4479372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9220200" y="1805504"/>
            <a:ext cx="11430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dirty="0" lang="en-US"/>
              <a:t>The count-to-infinity </a:t>
            </a:r>
            <a:r>
              <a:rPr dirty="0" lang="en-US" smtClean="0"/>
              <a:t>problem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lang="en-US" smtClean="0">
                <a:solidFill>
                  <a:srgbClr val="FF0000"/>
                </a:solidFill>
              </a:rPr>
              <a:t>Count to ∞</a:t>
            </a:r>
            <a:endParaRPr dirty="0" lang="en-US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57</a:t>
            </a:fld>
            <a:endParaRPr dirty="0" lang="en-US"/>
          </a:p>
        </p:txBody>
      </p:sp>
      <p:pic>
        <p:nvPicPr>
          <p:cNvPr descr="5-10" id="7" name="Picture 6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599" y="2293939"/>
            <a:ext cx="9564363" cy="372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12224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solidFill>
                  <a:srgbClr val="000099"/>
                </a:solidFill>
              </a:rPr>
              <a:t>Link State Algorithm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58</a:t>
            </a:fld>
            <a:endParaRPr dirty="0" lang="en-US"/>
          </a:p>
        </p:txBody>
      </p:sp>
      <p:sp>
        <p:nvSpPr>
          <p:cNvPr id="7" name="Rectangle 3"/>
          <p:cNvSpPr>
            <a:spLocks noChangeArrowheads="1" noGrp="1"/>
          </p:cNvSpPr>
          <p:nvPr>
            <p:ph idx="1"/>
          </p:nvPr>
        </p:nvSpPr>
        <p:spPr/>
        <p:txBody>
          <a:bodyPr numCol="1"/>
          <a:lstStyle/>
          <a:p>
            <a:pPr>
              <a:buFontTx/>
              <a:buNone/>
            </a:pPr>
            <a:r>
              <a:rPr dirty="0" lang="en-US" sz="2800"/>
              <a:t>Each router must do the following:</a:t>
            </a:r>
          </a:p>
          <a:p>
            <a:pPr>
              <a:buFontTx/>
              <a:buAutoNum type="arabicPeriod"/>
            </a:pPr>
            <a:r>
              <a:rPr dirty="0" lang="en-US" sz="2800"/>
              <a:t>Discover its neighbors, learn their network address.</a:t>
            </a:r>
          </a:p>
          <a:p>
            <a:pPr>
              <a:buFontTx/>
              <a:buAutoNum type="arabicPeriod"/>
            </a:pPr>
            <a:r>
              <a:rPr dirty="0" lang="en-US" sz="2800"/>
              <a:t>Measure the delay or cost to each of its neighbors.</a:t>
            </a:r>
          </a:p>
          <a:p>
            <a:pPr>
              <a:buFontTx/>
              <a:buAutoNum type="arabicPeriod"/>
            </a:pPr>
            <a:r>
              <a:rPr dirty="0" lang="en-US" sz="2800"/>
              <a:t>Construct a packet telling all it has just learned.</a:t>
            </a:r>
          </a:p>
          <a:p>
            <a:pPr>
              <a:buFontTx/>
              <a:buAutoNum type="arabicPeriod"/>
            </a:pPr>
            <a:r>
              <a:rPr dirty="0" lang="en-US" sz="2800"/>
              <a:t>Send this packet to all other routers.</a:t>
            </a:r>
          </a:p>
          <a:p>
            <a:pPr>
              <a:buFontTx/>
              <a:buAutoNum type="arabicPeriod"/>
            </a:pPr>
            <a:r>
              <a:rPr dirty="0" lang="en-US" sz="2800"/>
              <a:t>Compute the shortest path to every other router.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771F4819-839D-42EC-ABB0-47780EC981E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940328D-6DD5-45AF-B26A-CE4386F04B18}" type="slidenum">
              <a:rPr lang="en-US"/>
              <a:pPr/>
              <a:t>59</a:t>
            </a:fld>
            <a:endParaRPr lang="en-US"/>
          </a:p>
        </p:txBody>
      </p:sp>
      <p:sp>
        <p:nvSpPr>
          <p:cNvPr id="2048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Learning about the Neighbors</a:t>
            </a:r>
          </a:p>
        </p:txBody>
      </p:sp>
      <p:sp>
        <p:nvSpPr>
          <p:cNvPr id="2048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138768" y="5741988"/>
            <a:ext cx="9870017" cy="838200"/>
          </a:xfrm>
        </p:spPr>
        <p:txBody>
          <a:bodyPr numCol="1"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Nine routers and a LAN.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graph model of </a:t>
            </a:r>
            <a:r>
              <a:rPr lang="en-US">
                <a:solidFill>
                  <a:schemeClr val="accent2"/>
                </a:solidFill>
              </a:rPr>
              <a:t>(a).</a:t>
            </a:r>
          </a:p>
        </p:txBody>
      </p:sp>
      <p:pic>
        <p:nvPicPr>
          <p:cNvPr descr="5-11" id="20485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437217" y="1971676"/>
            <a:ext cx="9508067" cy="2855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CAFA1D55-2DE4-4D23-8E7A-E37CE92EB2E7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0BDC9475-B2EA-4294-8514-21A8DEA81AC3}" type="slidenum">
              <a:rPr lang="en-US"/>
              <a:pPr/>
              <a:t>6</a:t>
            </a:fld>
            <a:endParaRPr lang="en-US"/>
          </a:p>
        </p:txBody>
      </p:sp>
      <p:sp>
        <p:nvSpPr>
          <p:cNvPr id="8194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z="4000">
                <a:latin charset="0" pitchFamily="18" typeface="Times New Roman"/>
                <a:cs charset="0" pitchFamily="18" typeface="Times New Roman"/>
              </a:rPr>
              <a:t>Implementation</a:t>
            </a:r>
            <a:r>
              <a:rPr dirty="0" lang="en-US" sz="4000"/>
              <a:t> of Connectionless Service</a:t>
            </a:r>
          </a:p>
        </p:txBody>
      </p:sp>
      <p:sp>
        <p:nvSpPr>
          <p:cNvPr id="819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  <a:p>
            <a:pPr algn="ctr">
              <a:buFontTx/>
              <a:buNone/>
            </a:pPr>
            <a:endParaRPr dirty="0" lang="en-US" smtClean="0"/>
          </a:p>
        </p:txBody>
      </p:sp>
      <p:pic>
        <p:nvPicPr>
          <p:cNvPr descr="5-02" id="8198" name="Picture 6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143000" y="1879304"/>
            <a:ext cx="10058400" cy="4477048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2" name="Rectangle 1"/>
          <p:cNvSpPr/>
          <p:nvPr/>
        </p:nvSpPr>
        <p:spPr>
          <a:xfrm>
            <a:off x="3720474" y="1417638"/>
            <a:ext cx="4344651" cy="461665"/>
          </a:xfrm>
          <a:prstGeom prst="rect">
            <a:avLst/>
          </a:prstGeom>
        </p:spPr>
        <p:txBody>
          <a:bodyPr numCol="1" wrap="none">
            <a:spAutoFit/>
          </a:bodyPr>
          <a:lstStyle/>
          <a:p>
            <a:pPr algn="ctr">
              <a:buFontTx/>
              <a:buNone/>
            </a:pPr>
            <a:r>
              <a:rPr b="1" dirty="0" lang="en-US" sz="2400">
                <a:solidFill>
                  <a:srgbClr val="0070C0"/>
                </a:solidFill>
              </a:rPr>
              <a:t>Routing within a diagram </a:t>
            </a:r>
            <a:r>
              <a:rPr b="1" dirty="0" lang="en-US" smtClean="0" sz="2400">
                <a:solidFill>
                  <a:srgbClr val="0070C0"/>
                </a:solidFill>
              </a:rPr>
              <a:t>subnet</a:t>
            </a:r>
            <a:endParaRPr b="1" dirty="0" 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6BCDC551-87D4-4B79-BAA0-B39C4F1EB11A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9A46248-FD61-45F9-9806-270CA2F26530}" type="slidenum">
              <a:rPr lang="en-US"/>
              <a:pPr/>
              <a:t>60</a:t>
            </a:fld>
            <a:endParaRPr lang="en-US"/>
          </a:p>
        </p:txBody>
      </p:sp>
      <p:sp>
        <p:nvSpPr>
          <p:cNvPr id="215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Measuring Line Cost</a:t>
            </a:r>
          </a:p>
        </p:txBody>
      </p:sp>
      <p:sp>
        <p:nvSpPr>
          <p:cNvPr id="21507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pPr algn="ctr">
              <a:buFontTx/>
              <a:buNone/>
            </a:pPr>
            <a:r>
              <a:rPr lang="en-US"/>
              <a:t>A subnet in which the East and West parts are connected by two lines.</a:t>
            </a:r>
          </a:p>
        </p:txBody>
      </p:sp>
      <p:pic>
        <p:nvPicPr>
          <p:cNvPr descr="5-12" id="21509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905000" y="2743200"/>
            <a:ext cx="8540749" cy="348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97AEB23-9973-4BF4-8BEA-D84320CBBBC4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A206D3D-52A9-46F7-A309-F3AD954025C3}" type="slidenum">
              <a:rPr lang="en-US"/>
              <a:pPr/>
              <a:t>61</a:t>
            </a:fld>
            <a:endParaRPr lang="en-US"/>
          </a:p>
        </p:txBody>
      </p:sp>
      <p:sp>
        <p:nvSpPr>
          <p:cNvPr id="2253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Building Link State Packets</a:t>
            </a:r>
          </a:p>
        </p:txBody>
      </p:sp>
      <p:sp>
        <p:nvSpPr>
          <p:cNvPr id="2253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657351" y="5834063"/>
            <a:ext cx="9984316" cy="838200"/>
          </a:xfrm>
        </p:spPr>
        <p:txBody>
          <a:bodyPr numCol="1"/>
          <a:lstStyle/>
          <a:p>
            <a:pPr>
              <a:lnSpc>
                <a:spcPct val="90000"/>
              </a:lnSpc>
              <a:buFontTx/>
              <a:buNone/>
            </a:pPr>
            <a:r>
              <a:rPr lang="en-US"/>
              <a:t>(a) A subnet.  (b) The link state packets for this subnet.</a:t>
            </a:r>
          </a:p>
        </p:txBody>
      </p:sp>
      <p:pic>
        <p:nvPicPr>
          <p:cNvPr descr="5-13" id="22533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569385" y="2212975"/>
            <a:ext cx="10974916" cy="239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B73E657-1688-4603-99AF-5A0A351239D4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ED0F4022-AF30-46EE-AD75-DE200205179D}" type="slidenum">
              <a:rPr lang="en-US"/>
              <a:pPr/>
              <a:t>62</a:t>
            </a:fld>
            <a:endParaRPr lang="en-US"/>
          </a:p>
        </p:txBody>
      </p:sp>
      <p:sp>
        <p:nvSpPr>
          <p:cNvPr id="23554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Distributing the Link State Packets</a:t>
            </a:r>
          </a:p>
        </p:txBody>
      </p:sp>
      <p:sp>
        <p:nvSpPr>
          <p:cNvPr id="2355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pPr algn="ctr">
              <a:buFontTx/>
              <a:buNone/>
            </a:pPr>
            <a:r>
              <a:rPr dirty="0" lang="en-US"/>
              <a:t>The packet buffer for router B in the previous </a:t>
            </a:r>
            <a:r>
              <a:rPr dirty="0" lang="en-US" smtClean="0"/>
              <a:t>slide</a:t>
            </a:r>
            <a:endParaRPr dirty="0" lang="en-US"/>
          </a:p>
        </p:txBody>
      </p:sp>
      <p:pic>
        <p:nvPicPr>
          <p:cNvPr descr="5-14" id="23557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066800" y="2667000"/>
            <a:ext cx="10449983" cy="2681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611A9C2C-CE89-41F1-B637-B252BA8CEA74}" type="slidenum">
              <a:rPr lang="en-US"/>
              <a:pPr/>
              <a:t>63</a:t>
            </a:fld>
            <a:endParaRPr lang="en-US"/>
          </a:p>
        </p:txBody>
      </p:sp>
      <p:sp>
        <p:nvSpPr>
          <p:cNvPr id="32770" name="Rectangle 2"/>
          <p:cNvSpPr>
            <a:spLocks noChangeArrowheads="1" noGrp="1"/>
          </p:cNvSpPr>
          <p:nvPr>
            <p:ph type="title"/>
          </p:nvPr>
        </p:nvSpPr>
        <p:spPr>
          <a:xfrm>
            <a:off x="914400" y="228600"/>
            <a:ext cx="10363200" cy="762000"/>
          </a:xfrm>
        </p:spPr>
        <p:txBody>
          <a:bodyPr numCol="1"/>
          <a:lstStyle/>
          <a:p>
            <a:r>
              <a:rPr lang="en-US" sz="4000">
                <a:solidFill>
                  <a:srgbClr val="000099"/>
                </a:solidFill>
              </a:rPr>
              <a:t>Routing Information Protocol (RIP)</a:t>
            </a:r>
          </a:p>
        </p:txBody>
      </p:sp>
      <p:sp>
        <p:nvSpPr>
          <p:cNvPr id="3277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812800" y="1066800"/>
            <a:ext cx="10363200" cy="4876800"/>
          </a:xfrm>
        </p:spPr>
        <p:txBody>
          <a:bodyPr numCol="1">
            <a:normAutofit/>
          </a:bodyPr>
          <a:lstStyle/>
          <a:p>
            <a:pPr>
              <a:lnSpc>
                <a:spcPct val="90000"/>
              </a:lnSpc>
            </a:pPr>
            <a:endParaRPr dirty="0" lang="en-US" smtClean="0" sz="280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A simple intra domain protocol</a:t>
            </a: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Straightforward implementation of Distance Vector Routing</a:t>
            </a: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Each router advertises its distance vector every 30 seconds (or whenever its routing table changes) to all of its neighbors</a:t>
            </a: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RIP always uses 1 as link metric</a:t>
            </a: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Maximum hop count is 15, with “16” equal to “</a:t>
            </a:r>
            <a:r>
              <a:rPr dirty="0" lang="en-US" smtClean="0" sz="2800">
                <a:solidFill>
                  <a:srgbClr val="000000"/>
                </a:solidFill>
                <a:latin charset="0" pitchFamily="18" typeface="Times New Roman"/>
                <a:cs charset="0" pitchFamily="18" typeface="Times New Roman"/>
                <a:sym charset="2" pitchFamily="18" typeface="Symbol"/>
              </a:rPr>
              <a:t>”</a:t>
            </a:r>
            <a:endParaRPr dirty="0" lang="en-US" smtClean="0" sz="280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Routes are timeout (set to 16) after 3 minutes if they are not updated</a:t>
            </a:r>
            <a:endParaRPr dirty="0" lang="en-US" sz="2800">
              <a:latin charset="0" pitchFamily="18" typeface="Times New Roman"/>
              <a:cs charset="0" pitchFamily="18"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>
                <a:latin charset="0" pitchFamily="18" typeface="Times New Roman"/>
                <a:cs charset="0" pitchFamily="18" typeface="Times New Roman"/>
              </a:rPr>
              <a:t>RIPv2</a:t>
            </a:r>
          </a:p>
        </p:txBody>
      </p:sp>
      <p:sp>
        <p:nvSpPr>
          <p:cNvPr id="303107" name="Rectangle 3"/>
          <p:cNvSpPr>
            <a:spLocks noChangeArrowheads="1" noGrp="1"/>
          </p:cNvSpPr>
          <p:nvPr>
            <p:ph idx="1" sz="quarter"/>
          </p:nvPr>
        </p:nvSpPr>
        <p:spPr/>
        <p:txBody>
          <a:bodyPr numCol="1"/>
          <a:lstStyle/>
          <a:p>
            <a:r>
              <a:rPr dirty="0" lang="en-US">
                <a:latin charset="0" pitchFamily="18" typeface="Times New Roman"/>
                <a:cs charset="0" pitchFamily="18" typeface="Times New Roman"/>
              </a:rPr>
              <a:t>RIPv2 is an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extension of RIPv1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:</a:t>
            </a:r>
          </a:p>
          <a:p>
            <a:pPr lvl="1"/>
            <a:r>
              <a:rPr dirty="0" lang="en-US">
                <a:latin charset="0" pitchFamily="18" typeface="Times New Roman"/>
                <a:cs charset="0" pitchFamily="18" typeface="Times New Roman"/>
              </a:rPr>
              <a:t>Subnet masks are carried in the route information</a:t>
            </a:r>
          </a:p>
          <a:p>
            <a:pPr lvl="1"/>
            <a:r>
              <a:rPr dirty="0" lang="en-US">
                <a:latin charset="0" pitchFamily="18" typeface="Times New Roman"/>
                <a:cs charset="0" pitchFamily="18" typeface="Times New Roman"/>
              </a:rPr>
              <a:t>Authentication of routing messages</a:t>
            </a:r>
          </a:p>
          <a:p>
            <a:pPr lvl="1"/>
            <a:r>
              <a:rPr dirty="0" lang="en-US">
                <a:latin charset="0" pitchFamily="18" typeface="Times New Roman"/>
                <a:cs charset="0" pitchFamily="18" typeface="Times New Roman"/>
              </a:rPr>
              <a:t>Route information carries next-hop address</a:t>
            </a:r>
          </a:p>
          <a:p>
            <a:pPr lvl="1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Exploits </a:t>
            </a:r>
            <a:r>
              <a:rPr dirty="0" lang="en-US">
                <a:latin charset="0" pitchFamily="18" typeface="Times New Roman"/>
                <a:cs charset="0" pitchFamily="18" typeface="Times New Roman"/>
              </a:rPr>
              <a:t>IP multicasting</a:t>
            </a:r>
          </a:p>
          <a:p>
            <a:pPr lvl="1"/>
            <a:endParaRPr dirty="0" lang="en-US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>
                <a:latin charset="0" pitchFamily="18" typeface="Times New Roman"/>
                <a:cs charset="0" pitchFamily="18" typeface="Times New Roman"/>
              </a:rPr>
              <a:t>Extensions of RIPv2 are carried in unused fields of RIPv1 messages</a:t>
            </a:r>
          </a:p>
          <a:p>
            <a:endParaRPr dirty="0" lang="en-US" sz="2000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idx="2147483647" sz="quarter" type="sldNum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numCol="1"/>
          <a:lstStyle/>
          <a:p>
            <a:fld id="{EB00F544-21D5-4580-AF38-E20495B18923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09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RIP Messages</a:t>
            </a:r>
          </a:p>
        </p:txBody>
      </p:sp>
      <p:sp>
        <p:nvSpPr>
          <p:cNvPr id="302083" name="Rectangle 3"/>
          <p:cNvSpPr>
            <a:spLocks noChangeArrowheads="1" noGrp="1"/>
          </p:cNvSpPr>
          <p:nvPr>
            <p:ph idx="1" sz="quarter"/>
          </p:nvPr>
        </p:nvSpPr>
        <p:spPr/>
        <p:txBody>
          <a:bodyPr numCol="1"/>
          <a:lstStyle/>
          <a:p>
            <a:r>
              <a:rPr lang="en-US"/>
              <a:t>This is  the operation of RIP in </a:t>
            </a:r>
            <a:r>
              <a:rPr b="1" lang="en-US">
                <a:latin charset="0" pitchFamily="49" typeface="Courier New"/>
              </a:rPr>
              <a:t>routed</a:t>
            </a:r>
            <a:r>
              <a:rPr lang="en-US"/>
              <a:t>. Dedicated port for RIP is UDP port 520.</a:t>
            </a:r>
          </a:p>
          <a:p>
            <a:endParaRPr lang="en-US"/>
          </a:p>
          <a:p>
            <a:r>
              <a:rPr lang="en-US"/>
              <a:t>Two types of messages: </a:t>
            </a:r>
          </a:p>
          <a:p>
            <a:pPr lvl="1"/>
            <a:r>
              <a:rPr b="1" lang="en-US">
                <a:solidFill>
                  <a:schemeClr val="accent2"/>
                </a:solidFill>
              </a:rPr>
              <a:t>Request messages </a:t>
            </a:r>
          </a:p>
          <a:p>
            <a:pPr lvl="2"/>
            <a:r>
              <a:rPr lang="en-US"/>
              <a:t>used to ask neighboring nodes for an update</a:t>
            </a:r>
          </a:p>
          <a:p>
            <a:pPr lvl="1"/>
            <a:r>
              <a:rPr b="1" lang="en-US">
                <a:solidFill>
                  <a:schemeClr val="accent2"/>
                </a:solidFill>
              </a:rPr>
              <a:t>Response messages</a:t>
            </a:r>
            <a:endParaRPr lang="en-US"/>
          </a:p>
          <a:p>
            <a:pPr lvl="2"/>
            <a:r>
              <a:rPr lang="en-US"/>
              <a:t>contains an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idx="2147483647" sz="quarter" type="sldNum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numCol="1"/>
          <a:lstStyle/>
          <a:p>
            <a:fld id="{6D182B41-A691-4C96-B672-C175F45EF005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Routing with RIP</a:t>
            </a:r>
          </a:p>
        </p:txBody>
      </p:sp>
      <p:sp>
        <p:nvSpPr>
          <p:cNvPr id="260099" name="Rectangle 3"/>
          <p:cNvSpPr>
            <a:spLocks noChangeArrowheads="1" noGrp="1"/>
          </p:cNvSpPr>
          <p:nvPr>
            <p:ph idx="1" sz="quarter"/>
          </p:nvPr>
        </p:nvSpPr>
        <p:spPr>
          <a:xfrm>
            <a:off x="508000" y="1600201"/>
            <a:ext cx="10972800" cy="4525963"/>
          </a:xfrm>
        </p:spPr>
        <p:txBody>
          <a:bodyPr numCol="1">
            <a:normAutofit/>
          </a:bodyPr>
          <a:lstStyle/>
          <a:p>
            <a:r>
              <a:rPr b="1" dirty="0" lang="en-US" sz="2400">
                <a:latin charset="0" pitchFamily="18" typeface="Times New Roman"/>
                <a:cs charset="0" pitchFamily="18" typeface="Times New Roman"/>
              </a:rPr>
              <a:t>Initialization: </a:t>
            </a:r>
            <a:r>
              <a:rPr dirty="0" lang="en-US" sz="2400">
                <a:latin charset="0" pitchFamily="18" typeface="Times New Roman"/>
                <a:cs charset="0" pitchFamily="18" typeface="Times New Roman"/>
              </a:rPr>
              <a:t>Send a</a:t>
            </a:r>
            <a:r>
              <a:rPr b="1" dirty="0" lang="en-US" sz="2400">
                <a:latin charset="0" pitchFamily="18" typeface="Times New Roman"/>
                <a:cs charset="0" pitchFamily="18" typeface="Times New Roman"/>
              </a:rPr>
              <a:t> request packet</a:t>
            </a:r>
            <a:r>
              <a:rPr dirty="0" lang="en-US" sz="2400">
                <a:latin charset="0" pitchFamily="18" typeface="Times New Roman"/>
                <a:cs charset="0" pitchFamily="18" typeface="Times New Roman"/>
              </a:rPr>
              <a:t> (command = 1, address family=0..0) on all interfaces:</a:t>
            </a:r>
          </a:p>
          <a:p>
            <a:pPr lvl="2"/>
            <a:r>
              <a:rPr dirty="0" lang="en-US">
                <a:latin charset="0" pitchFamily="18" typeface="Times New Roman"/>
                <a:cs charset="0" pitchFamily="18" typeface="Times New Roman"/>
              </a:rPr>
              <a:t>RIPv1 uses broadcast if possible, </a:t>
            </a:r>
          </a:p>
          <a:p>
            <a:pPr lvl="2"/>
            <a:r>
              <a:rPr dirty="0" lang="en-US">
                <a:latin charset="0" pitchFamily="18" typeface="Times New Roman"/>
                <a:cs charset="0" pitchFamily="18" typeface="Times New Roman"/>
              </a:rPr>
              <a:t>RIPv2 uses multicast address 224.0.0.9, if possible  </a:t>
            </a:r>
          </a:p>
          <a:p>
            <a:pPr>
              <a:buFontTx/>
              <a:buNone/>
            </a:pPr>
            <a:r>
              <a:rPr dirty="0" lang="en-US" sz="2400">
                <a:latin charset="0" pitchFamily="18" typeface="Times New Roman"/>
                <a:cs charset="0" pitchFamily="18" typeface="Times New Roman"/>
              </a:rPr>
              <a:t>	requesting routing tables from neighboring routers </a:t>
            </a:r>
          </a:p>
          <a:p>
            <a:r>
              <a:rPr b="1" dirty="0" lang="en-US" sz="2400">
                <a:latin charset="0" pitchFamily="18" typeface="Times New Roman"/>
                <a:cs charset="0" pitchFamily="18" typeface="Times New Roman"/>
              </a:rPr>
              <a:t>Request received</a:t>
            </a:r>
            <a:r>
              <a:rPr dirty="0" lang="en-US" sz="2400">
                <a:latin charset="0" pitchFamily="18" typeface="Times New Roman"/>
                <a:cs charset="0" pitchFamily="18" typeface="Times New Roman"/>
              </a:rPr>
              <a:t>: Routers that receive above request send their entire routing table</a:t>
            </a:r>
          </a:p>
          <a:p>
            <a:r>
              <a:rPr b="1" dirty="0" lang="en-US" sz="2400">
                <a:latin charset="0" pitchFamily="18" typeface="Times New Roman"/>
                <a:cs charset="0" pitchFamily="18" typeface="Times New Roman"/>
              </a:rPr>
              <a:t>Response received</a:t>
            </a:r>
            <a:r>
              <a:rPr dirty="0" lang="en-US" sz="2400">
                <a:latin charset="0" pitchFamily="18" typeface="Times New Roman"/>
                <a:cs charset="0" pitchFamily="18" typeface="Times New Roman"/>
              </a:rPr>
              <a:t>: Update the routing table</a:t>
            </a:r>
          </a:p>
          <a:p>
            <a:endParaRPr dirty="0" lang="en-US" smtClean="0" sz="2400">
              <a:latin charset="0" pitchFamily="18" typeface="Times New Roman"/>
              <a:cs charset="0" pitchFamily="18" typeface="Times New Roman"/>
            </a:endParaRPr>
          </a:p>
          <a:p>
            <a:r>
              <a:rPr dirty="0" lang="en-US" smtClean="0" sz="2400">
                <a:latin charset="0" pitchFamily="18" typeface="Times New Roman"/>
                <a:cs charset="0" pitchFamily="18" typeface="Times New Roman"/>
              </a:rPr>
              <a:t>Typically, there is a routing daemon (routed) that is an </a:t>
            </a:r>
            <a:r>
              <a:rPr b="1" dirty="0" lang="en-US" smtClean="0" sz="2400">
                <a:latin charset="0" pitchFamily="18" typeface="Times New Roman"/>
                <a:cs charset="0" pitchFamily="18" typeface="Times New Roman"/>
              </a:rPr>
              <a:t>application layer process</a:t>
            </a:r>
            <a:r>
              <a:rPr dirty="0" lang="en-US" smtClean="0" sz="2400">
                <a:latin charset="0" pitchFamily="18" typeface="Times New Roman"/>
                <a:cs charset="0" pitchFamily="18" typeface="Times New Roman"/>
              </a:rPr>
              <a:t> that provides access to routing tables. </a:t>
            </a:r>
          </a:p>
          <a:p>
            <a:endParaRPr dirty="0" lang="en-US" sz="2400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idx="2147483647" sz="quarter" type="sldNum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numCol="1"/>
          <a:lstStyle/>
          <a:p>
            <a:fld id="{9884C27B-607E-4983-8CB3-8CD83825216C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21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dirty="0" lang="en-US" smtClean="0"/>
              <a:t>Routing with Rip Cont.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quarter"/>
          </p:nvPr>
        </p:nvSpPr>
        <p:spPr/>
        <p:txBody>
          <a:bodyPr numCol="1">
            <a:normAutofit/>
          </a:bodyPr>
          <a:lstStyle/>
          <a:p>
            <a:r>
              <a:rPr b="1" dirty="0" lang="en-US" smtClean="0"/>
              <a:t>Regular routing updates</a:t>
            </a:r>
            <a:r>
              <a:rPr dirty="0" lang="en-US" smtClean="0"/>
              <a:t>: Every 30 seconds, send all or part of the routing tables to every neighbor in an response message</a:t>
            </a:r>
          </a:p>
          <a:p>
            <a:r>
              <a:rPr b="1" dirty="0" lang="en-US" smtClean="0"/>
              <a:t>Triggered Updates:</a:t>
            </a:r>
            <a:r>
              <a:rPr dirty="0" lang="en-US" smtClean="0"/>
              <a:t> Whenever the metric for a route change, send entire routing table. </a:t>
            </a:r>
          </a:p>
          <a:p>
            <a:r>
              <a:rPr dirty="0" lang="en-US" smtClean="0"/>
              <a:t>If a router does not hear from its neighbor once every 180 seconds, the neighbor is deemed unreachable.</a:t>
            </a:r>
          </a:p>
          <a:p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1634003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dirty="0" lang="en-US" smtClean="0"/>
              <a:t>Security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quarter"/>
          </p:nvPr>
        </p:nvSpPr>
        <p:spPr/>
        <p:txBody>
          <a:bodyPr numCol="1"/>
          <a:lstStyle/>
          <a:p>
            <a:r>
              <a:rPr dirty="0" lang="en-US" smtClean="0"/>
              <a:t>Issue: Sending bogus routing updates to a router</a:t>
            </a:r>
          </a:p>
          <a:p>
            <a:r>
              <a:rPr dirty="0" lang="en-US" smtClean="0"/>
              <a:t>RIPv1: No protection</a:t>
            </a:r>
          </a:p>
          <a:p>
            <a:r>
              <a:rPr dirty="0" lang="en-US" smtClean="0"/>
              <a:t>RIPv2: Simple authentication scheme</a:t>
            </a:r>
          </a:p>
          <a:p>
            <a:endParaRPr dirty="0" lang="en-US" smtClean="0"/>
          </a:p>
          <a:p>
            <a:endParaRPr dirty="0" lang="en-US" smtClean="0"/>
          </a:p>
          <a:p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83301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RIP Problems</a:t>
            </a:r>
          </a:p>
        </p:txBody>
      </p:sp>
      <p:sp>
        <p:nvSpPr>
          <p:cNvPr id="285699" name="Rectangle 3"/>
          <p:cNvSpPr>
            <a:spLocks noChangeArrowheads="1" noGrp="1"/>
          </p:cNvSpPr>
          <p:nvPr>
            <p:ph idx="1" sz="quarter"/>
          </p:nvPr>
        </p:nvSpPr>
        <p:spPr/>
        <p:txBody>
          <a:bodyPr numCol="1">
            <a:normAutofit/>
          </a:bodyPr>
          <a:lstStyle/>
          <a:p>
            <a:endParaRPr dirty="0" lang="en-US"/>
          </a:p>
          <a:p>
            <a:r>
              <a:rPr dirty="0" lang="en-US"/>
              <a:t>RIP takes a long time to stabilize</a:t>
            </a:r>
          </a:p>
          <a:p>
            <a:pPr lvl="1"/>
            <a:r>
              <a:rPr dirty="0" lang="en-US"/>
              <a:t>Even for a small network, it takes several minutes until the routing tables have settled after a change</a:t>
            </a:r>
          </a:p>
          <a:p>
            <a:r>
              <a:rPr dirty="0" lang="en-US" smtClean="0"/>
              <a:t>The </a:t>
            </a:r>
            <a:r>
              <a:rPr dirty="0" lang="en-US"/>
              <a:t>maximum path in RIP is 15 hops</a:t>
            </a:r>
          </a:p>
          <a:p>
            <a:endParaRPr dirty="0"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idx="2147483647" sz="quarter" type="sldNum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numCol="1"/>
          <a:lstStyle/>
          <a:p>
            <a:fld id="{39BAEFF2-4528-48D9-8E9F-7EEB7F7359BD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EBC001-DEA5-42C9-B89F-A467011A49C1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327D420-FFAE-4DE5-A6DE-40BD4B0D7C26}" type="slidenum">
              <a:rPr lang="en-US"/>
              <a:pPr/>
              <a:t>7</a:t>
            </a:fld>
            <a:endParaRPr lang="en-US"/>
          </a:p>
        </p:txBody>
      </p:sp>
      <p:sp>
        <p:nvSpPr>
          <p:cNvPr id="921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z="3600">
                <a:latin charset="0" pitchFamily="18" typeface="Times New Roman"/>
                <a:cs charset="0" pitchFamily="18" typeface="Times New Roman"/>
              </a:rPr>
              <a:t>Implementation</a:t>
            </a:r>
            <a:r>
              <a:rPr dirty="0" lang="en-US" sz="3600"/>
              <a:t> of Connection-Oriented Service</a:t>
            </a:r>
          </a:p>
        </p:txBody>
      </p:sp>
      <p:pic>
        <p:nvPicPr>
          <p:cNvPr descr="5-03" id="9222" name="Picture 6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752600" y="2168524"/>
            <a:ext cx="9203267" cy="4187827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1" cy="497121"/>
          </a:xfrm>
        </p:spPr>
        <p:txBody>
          <a:bodyPr numCol="1">
            <a:normAutofit fontScale="92500" lnSpcReduction="20000"/>
          </a:bodyPr>
          <a:lstStyle/>
          <a:p>
            <a:pPr algn="ctr" indent="0" marL="0">
              <a:buNone/>
            </a:pPr>
            <a:r>
              <a:rPr b="1" dirty="0" lang="en-US">
                <a:solidFill>
                  <a:srgbClr val="0070C0"/>
                </a:solidFill>
              </a:rPr>
              <a:t>Routing within a virtual-circuit </a:t>
            </a:r>
            <a:r>
              <a:rPr b="1" dirty="0" lang="en-US" smtClean="0">
                <a:solidFill>
                  <a:srgbClr val="0070C0"/>
                </a:solidFill>
              </a:rPr>
              <a:t>subnet</a:t>
            </a:r>
            <a:endParaRPr b="1" dirty="0"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FC9CE54-2B4D-4833-836F-94BAD6C16BA2}" type="slidenum">
              <a:rPr lang="en-US"/>
              <a:pPr/>
              <a:t>70</a:t>
            </a:fld>
            <a:endParaRPr lang="en-US"/>
          </a:p>
        </p:txBody>
      </p:sp>
      <p:sp>
        <p:nvSpPr>
          <p:cNvPr id="33794" name="Rectangle 2"/>
          <p:cNvSpPr>
            <a:spLocks noChangeArrowheads="1" noGrp="1"/>
          </p:cNvSpPr>
          <p:nvPr>
            <p:ph type="title"/>
          </p:nvPr>
        </p:nvSpPr>
        <p:spPr>
          <a:xfrm>
            <a:off x="1447800" y="152400"/>
            <a:ext cx="10515600" cy="1371600"/>
          </a:xfrm>
        </p:spPr>
        <p:txBody>
          <a:bodyPr numCol="1"/>
          <a:lstStyle/>
          <a:p>
            <a:pPr algn="l"/>
            <a:r>
              <a:rPr dirty="0" lang="en-US"/>
              <a:t> </a:t>
            </a:r>
            <a:r>
              <a:rPr dirty="0" lang="en-US">
                <a:solidFill>
                  <a:srgbClr val="CC0099"/>
                </a:solidFill>
              </a:rPr>
              <a:t>Open Shortest Path </a:t>
            </a:r>
            <a:r>
              <a:rPr dirty="0" lang="en-US" smtClean="0">
                <a:solidFill>
                  <a:srgbClr val="CC0099"/>
                </a:solidFill>
              </a:rPr>
              <a:t>First(OSPF</a:t>
            </a:r>
            <a:r>
              <a:rPr dirty="0" lang="en-US">
                <a:solidFill>
                  <a:srgbClr val="CC0099"/>
                </a:solidFill>
              </a:rPr>
              <a:t>)</a:t>
            </a:r>
          </a:p>
        </p:txBody>
      </p:sp>
      <p:sp>
        <p:nvSpPr>
          <p:cNvPr id="33795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914400" y="1752600"/>
            <a:ext cx="10363200" cy="4343400"/>
          </a:xfrm>
          <a:ln w="19050">
            <a:solidFill>
              <a:srgbClr val="CC0099"/>
            </a:solidFill>
          </a:ln>
        </p:spPr>
        <p:txBody>
          <a:bodyPr numCol="1"/>
          <a:lstStyle/>
          <a:p>
            <a:pPr>
              <a:lnSpc>
                <a:spcPct val="90000"/>
              </a:lnSpc>
            </a:pPr>
            <a:r>
              <a:rPr dirty="0" lang="en-US"/>
              <a:t>Provides for authentication of routing messages.</a:t>
            </a:r>
          </a:p>
          <a:p>
            <a:pPr lvl="1">
              <a:lnSpc>
                <a:spcPct val="90000"/>
              </a:lnSpc>
            </a:pPr>
            <a:r>
              <a:rPr dirty="0" lang="en-US"/>
              <a:t>8-byte password designed to avoid misconfiguration.</a:t>
            </a:r>
          </a:p>
          <a:p>
            <a:pPr>
              <a:lnSpc>
                <a:spcPct val="90000"/>
              </a:lnSpc>
            </a:pPr>
            <a:r>
              <a:rPr dirty="0" lang="en-US"/>
              <a:t>Provides additional hierarchy</a:t>
            </a:r>
          </a:p>
          <a:p>
            <a:pPr lvl="1">
              <a:lnSpc>
                <a:spcPct val="90000"/>
              </a:lnSpc>
            </a:pPr>
            <a:r>
              <a:rPr dirty="0" lang="en-US"/>
              <a:t>Domains are partitioned into </a:t>
            </a:r>
            <a:r>
              <a:rPr dirty="0" lang="en-US">
                <a:solidFill>
                  <a:srgbClr val="CC0099"/>
                </a:solidFill>
                <a:latin charset="0" pitchFamily="66" typeface="Comic Sans MS"/>
              </a:rPr>
              <a:t>areas.</a:t>
            </a:r>
          </a:p>
          <a:p>
            <a:pPr lvl="1">
              <a:lnSpc>
                <a:spcPct val="90000"/>
              </a:lnSpc>
            </a:pPr>
            <a:r>
              <a:rPr dirty="0" lang="en-US"/>
              <a:t>This reduces the amount of information transmitted in packet.</a:t>
            </a:r>
          </a:p>
          <a:p>
            <a:pPr>
              <a:lnSpc>
                <a:spcPct val="90000"/>
              </a:lnSpc>
            </a:pPr>
            <a:r>
              <a:rPr dirty="0" lang="en-US"/>
              <a:t>Provides load-balancing via multiple routes.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5CA5BCF6-3293-4758-9BFB-4B632BE91204}" type="slidenum">
              <a:rPr lang="en-US"/>
              <a:pPr/>
              <a:t>71</a:t>
            </a:fld>
            <a:endParaRPr lang="en-US"/>
          </a:p>
        </p:txBody>
      </p:sp>
      <p:sp>
        <p:nvSpPr>
          <p:cNvPr id="6861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990600" y="2209800"/>
            <a:ext cx="10363200" cy="4343400"/>
          </a:xfrm>
          <a:ln w="19050">
            <a:solidFill>
              <a:srgbClr val="CC0099"/>
            </a:solidFill>
          </a:ln>
        </p:spPr>
        <p:txBody>
          <a:bodyPr numCol="1"/>
          <a:lstStyle/>
          <a:p>
            <a:r>
              <a:rPr dirty="0" lang="en-US" sz="2800"/>
              <a:t>OSPF runs </a:t>
            </a:r>
            <a:r>
              <a:rPr dirty="0" i="1" lang="en-US" sz="2800"/>
              <a:t>on top of</a:t>
            </a:r>
            <a:r>
              <a:rPr dirty="0" lang="en-US" sz="2800"/>
              <a:t> IP, i.e., an OSPF packet is transmitted with IP data packet header.</a:t>
            </a:r>
          </a:p>
          <a:p>
            <a:r>
              <a:rPr dirty="0" lang="en-US" sz="2800"/>
              <a:t>Uses Level 1 and Level 2 routers</a:t>
            </a:r>
          </a:p>
          <a:p>
            <a:r>
              <a:rPr dirty="0" lang="en-US" sz="2800"/>
              <a:t>Has: backbone routers, area border routers, and AS boundary </a:t>
            </a:r>
            <a:r>
              <a:rPr dirty="0" lang="en-US" smtClean="0" sz="2800"/>
              <a:t>routers</a:t>
            </a:r>
            <a:endParaRPr dirty="0" lang="en-US" sz="280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152400"/>
            <a:ext cx="10515600" cy="1371600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>
            <a:lvl1pPr algn="ctr" defTabSz="914400" eaLnBrk="1" hangingPunct="1" latinLnBrk="0" rtl="0">
              <a:spcBef>
                <a:spcPct val="0"/>
              </a:spcBef>
              <a:buNone/>
              <a:defRPr kern="1200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dirty="0" lang="en-US" smtClean="0"/>
              <a:t> </a:t>
            </a:r>
            <a:r>
              <a:rPr dirty="0" lang="en-US" smtClean="0">
                <a:solidFill>
                  <a:srgbClr val="CC0099"/>
                </a:solidFill>
              </a:rPr>
              <a:t>Open Shortest Path First(OSPF)</a:t>
            </a:r>
            <a:endParaRPr dirty="0" lang="en-US">
              <a:solidFill>
                <a:srgbClr val="CC0099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lang="en-US" smtClean="0">
                <a:latin charset="0" typeface="Arial"/>
                <a:cs charset="0" typeface="Arial"/>
              </a:rPr>
              <a:t>OSPF—An Interior Gateway </a:t>
            </a:r>
            <a:br>
              <a:rPr lang="en-US" smtClean="0">
                <a:latin charset="0" typeface="Arial"/>
                <a:cs charset="0" typeface="Arial"/>
              </a:rPr>
            </a:br>
            <a:r>
              <a:rPr lang="en-US" smtClean="0">
                <a:latin charset="0" typeface="Arial"/>
                <a:cs charset="0" typeface="Arial"/>
              </a:rPr>
              <a:t>Routing Protocol (1)</a:t>
            </a:r>
          </a:p>
        </p:txBody>
      </p:sp>
      <p:sp>
        <p:nvSpPr>
          <p:cNvPr id="96259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An autonomous system</a:t>
            </a:r>
          </a:p>
        </p:txBody>
      </p:sp>
      <p:pic>
        <p:nvPicPr>
          <p:cNvPr id="96260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736601" y="2203450"/>
            <a:ext cx="10742084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lang="en-US" smtClean="0">
                <a:latin charset="0" typeface="Arial"/>
                <a:cs charset="0" typeface="Arial"/>
              </a:rPr>
              <a:t>OSPF—An Interior Gateway </a:t>
            </a:r>
            <a:br>
              <a:rPr lang="en-US" smtClean="0">
                <a:latin charset="0" typeface="Arial"/>
                <a:cs charset="0" typeface="Arial"/>
              </a:rPr>
            </a:br>
            <a:r>
              <a:rPr lang="en-US" smtClean="0">
                <a:latin charset="0" typeface="Arial"/>
                <a:cs charset="0" typeface="Arial"/>
              </a:rPr>
              <a:t>Routing Protocol (2)</a:t>
            </a:r>
          </a:p>
        </p:txBody>
      </p:sp>
      <p:sp>
        <p:nvSpPr>
          <p:cNvPr id="97283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A graph representation of the previous slide.</a:t>
            </a:r>
          </a:p>
        </p:txBody>
      </p:sp>
      <p:pic>
        <p:nvPicPr>
          <p:cNvPr id="9728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840317" y="2068514"/>
            <a:ext cx="1048808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lang="en-US" smtClean="0">
                <a:latin charset="0" typeface="Arial"/>
                <a:cs charset="0" typeface="Arial"/>
              </a:rPr>
              <a:t>OSPF—An Interior Gateway </a:t>
            </a:r>
            <a:br>
              <a:rPr lang="en-US" smtClean="0">
                <a:latin charset="0" typeface="Arial"/>
                <a:cs charset="0" typeface="Arial"/>
              </a:rPr>
            </a:br>
            <a:r>
              <a:rPr lang="en-US" smtClean="0">
                <a:latin charset="0" typeface="Arial"/>
                <a:cs charset="0" typeface="Arial"/>
              </a:rPr>
              <a:t>Routing Protocol (3)</a:t>
            </a:r>
          </a:p>
        </p:txBody>
      </p:sp>
      <p:sp>
        <p:nvSpPr>
          <p:cNvPr id="98307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The relation between ASes, backbones, and areas in OSPF.</a:t>
            </a:r>
          </a:p>
        </p:txBody>
      </p:sp>
      <p:pic>
        <p:nvPicPr>
          <p:cNvPr id="98308" name="Picture 3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918634" y="1852614"/>
            <a:ext cx="99949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3EF7EC5-90EF-45EE-9771-AE8BDE9AC634}" type="slidenum">
              <a:rPr lang="en-US"/>
              <a:pPr/>
              <a:t>75</a:t>
            </a:fld>
            <a:endParaRPr lang="en-US"/>
          </a:p>
        </p:txBody>
      </p:sp>
      <p:sp>
        <p:nvSpPr>
          <p:cNvPr id="59394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>
                <a:solidFill>
                  <a:srgbClr val="CC0099"/>
                </a:solidFill>
              </a:rPr>
              <a:t>OSPF Terminology</a:t>
            </a:r>
          </a:p>
        </p:txBody>
      </p:sp>
      <p:sp>
        <p:nvSpPr>
          <p:cNvPr id="5939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Internal router</a:t>
            </a:r>
            <a:r>
              <a:rPr lang="en-US"/>
              <a:t> :: a level 1 router.</a:t>
            </a:r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Backbone router</a:t>
            </a:r>
            <a:r>
              <a:rPr lang="en-US"/>
              <a:t> :: a level 2 router.</a:t>
            </a:r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Area border router (ABR)</a:t>
            </a:r>
            <a:r>
              <a:rPr lang="en-US"/>
              <a:t> :: a </a:t>
            </a:r>
            <a:r>
              <a:rPr lang="en-US">
                <a:solidFill>
                  <a:srgbClr val="990000"/>
                </a:solidFill>
              </a:rPr>
              <a:t>backbone</a:t>
            </a:r>
            <a:r>
              <a:rPr lang="en-US"/>
              <a:t> router that attaches to more than one area.</a:t>
            </a:r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AS border router</a:t>
            </a:r>
            <a:r>
              <a:rPr lang="en-US"/>
              <a:t> :: (an interdomain router), namely, a router that attaches to routers from other ASs across AS boundaries.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lang="en-US" smtClean="0">
                <a:latin charset="0" typeface="Arial"/>
                <a:cs charset="0" typeface="Arial"/>
              </a:rPr>
              <a:t>OSPF—An Interior Gateway </a:t>
            </a:r>
            <a:br>
              <a:rPr lang="en-US" smtClean="0">
                <a:latin charset="0" typeface="Arial"/>
                <a:cs charset="0" typeface="Arial"/>
              </a:rPr>
            </a:br>
            <a:r>
              <a:rPr lang="en-US" smtClean="0">
                <a:latin charset="0" typeface="Arial"/>
                <a:cs charset="0" typeface="Arial"/>
              </a:rPr>
              <a:t>Routing Protocol (4)</a:t>
            </a:r>
          </a:p>
        </p:txBody>
      </p:sp>
      <p:sp>
        <p:nvSpPr>
          <p:cNvPr id="99331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The five types of OSPF messages</a:t>
            </a:r>
          </a:p>
        </p:txBody>
      </p:sp>
      <p:pic>
        <p:nvPicPr>
          <p:cNvPr id="99332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533400" y="2143125"/>
            <a:ext cx="111252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650FC886-0C7F-46C4-9B53-70BC1D6BF945}" type="slidenum">
              <a:rPr lang="en-US"/>
              <a:pPr/>
              <a:t>77</a:t>
            </a:fld>
            <a:endParaRPr lang="en-US"/>
          </a:p>
        </p:txBody>
      </p:sp>
      <p:sp>
        <p:nvSpPr>
          <p:cNvPr id="54274" name="Rectangle 2"/>
          <p:cNvSpPr>
            <a:spLocks noChangeArrowheads="1" noGrp="1"/>
          </p:cNvSpPr>
          <p:nvPr>
            <p:ph type="title"/>
          </p:nvPr>
        </p:nvSpPr>
        <p:spPr>
          <a:xfrm>
            <a:off x="2133600" y="152400"/>
            <a:ext cx="8432800" cy="457200"/>
          </a:xfrm>
        </p:spPr>
        <p:txBody>
          <a:bodyPr numCol="1">
            <a:normAutofit fontScale="90000"/>
          </a:bodyPr>
          <a:lstStyle/>
          <a:p>
            <a:r>
              <a:rPr lang="en-US">
                <a:solidFill>
                  <a:srgbClr val="CC0099"/>
                </a:solidFill>
              </a:rPr>
              <a:t>OSPF</a:t>
            </a:r>
          </a:p>
        </p:txBody>
      </p:sp>
      <p:sp>
        <p:nvSpPr>
          <p:cNvPr id="54275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1524000" y="5943600"/>
            <a:ext cx="8940800" cy="685800"/>
          </a:xfrm>
        </p:spPr>
        <p:txBody>
          <a:bodyPr numCol="1"/>
          <a:lstStyle/>
          <a:p>
            <a:pPr algn="ctr">
              <a:lnSpc>
                <a:spcPct val="90000"/>
              </a:lnSpc>
              <a:buFontTx/>
              <a:buNone/>
            </a:pPr>
            <a:r>
              <a:rPr dirty="0" lang="en-US" smtClean="0" sz="2400"/>
              <a:t>The </a:t>
            </a:r>
            <a:r>
              <a:rPr dirty="0" lang="en-US" sz="2400"/>
              <a:t>relation between </a:t>
            </a:r>
            <a:r>
              <a:rPr dirty="0" err="1" lang="en-US" sz="2400"/>
              <a:t>ASes</a:t>
            </a:r>
            <a:r>
              <a:rPr dirty="0" lang="en-US" sz="2400"/>
              <a:t>, backbones, and areas in OSPF.</a:t>
            </a:r>
          </a:p>
        </p:txBody>
      </p:sp>
      <p:pic>
        <p:nvPicPr>
          <p:cNvPr descr="5-65" id="54276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2819400" y="1295400"/>
            <a:ext cx="6601884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Computer Networks: Routing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92A68FA1-EF65-4774-AFFD-FE0B4DFD238E}" type="slidenum">
              <a:rPr lang="en-US"/>
              <a:pPr/>
              <a:t>78</a:t>
            </a:fld>
            <a:endParaRPr lang="en-US"/>
          </a:p>
        </p:txBody>
      </p:sp>
      <p:sp>
        <p:nvSpPr>
          <p:cNvPr id="44034" name="Rectangle 2"/>
          <p:cNvSpPr>
            <a:spLocks noChangeArrowheads="1" noGrp="1"/>
          </p:cNvSpPr>
          <p:nvPr>
            <p:ph type="title"/>
          </p:nvPr>
        </p:nvSpPr>
        <p:spPr>
          <a:xfrm>
            <a:off x="829734" y="304800"/>
            <a:ext cx="10536767" cy="1143000"/>
          </a:xfrm>
        </p:spPr>
        <p:txBody>
          <a:bodyPr numCol="1"/>
          <a:lstStyle/>
          <a:p>
            <a:r>
              <a:rPr dirty="0" lang="en-US">
                <a:latin charset="0" pitchFamily="18" typeface="Times New Roman"/>
                <a:cs charset="0" pitchFamily="18" typeface="Times New Roman"/>
              </a:rPr>
              <a:t>Border Gateway Protocol (BGP)</a:t>
            </a:r>
          </a:p>
        </p:txBody>
      </p:sp>
      <p:sp>
        <p:nvSpPr>
          <p:cNvPr id="44035" name="Rectangle 3"/>
          <p:cNvSpPr>
            <a:spLocks noChangeArrowheads="1"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dirty="0" lang="en-US" smtClean="0" sz="2800">
                <a:latin charset="0" pitchFamily="18" typeface="Times New Roman"/>
                <a:cs charset="0" pitchFamily="18" typeface="Times New Roman"/>
              </a:rPr>
              <a:t>Current 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version is BGP-4.</a:t>
            </a:r>
          </a:p>
          <a:p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BGP assumes the Internet is an arbitrary interconnected set of AS’s.</a:t>
            </a:r>
          </a:p>
          <a:p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In </a:t>
            </a:r>
            <a:r>
              <a:rPr dirty="0" err="1" i="1" lang="en-US" sz="2800">
                <a:solidFill>
                  <a:srgbClr val="FF9900"/>
                </a:solidFill>
                <a:latin charset="0" pitchFamily="18" typeface="Times New Roman"/>
                <a:cs charset="0" pitchFamily="18" typeface="Times New Roman"/>
              </a:rPr>
              <a:t>interdomain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 </a:t>
            </a:r>
            <a:r>
              <a:rPr dirty="0" lang="en-US" sz="2800">
                <a:solidFill>
                  <a:srgbClr val="FF9900"/>
                </a:solidFill>
                <a:latin charset="0" pitchFamily="18" typeface="Times New Roman"/>
                <a:cs charset="0" pitchFamily="18" typeface="Times New Roman"/>
              </a:rPr>
              <a:t>routing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 the goal is to find ANY path to the intended destination that is loop-free.  The protocols are more concerned with </a:t>
            </a:r>
            <a:r>
              <a:rPr b="1" dirty="0" err="1" lang="en-US" sz="2800">
                <a:solidFill>
                  <a:srgbClr val="0000CC"/>
                </a:solidFill>
                <a:latin charset="0" pitchFamily="18" typeface="Times New Roman"/>
                <a:cs charset="0" pitchFamily="18" typeface="Times New Roman"/>
              </a:rPr>
              <a:t>reachability</a:t>
            </a:r>
            <a:r>
              <a:rPr b="1" dirty="0" lang="en-US" sz="2800">
                <a:solidFill>
                  <a:srgbClr val="663300"/>
                </a:solidFill>
                <a:latin charset="0" pitchFamily="18" typeface="Times New Roman"/>
                <a:cs charset="0" pitchFamily="18" typeface="Times New Roman"/>
              </a:rPr>
              <a:t> </a:t>
            </a:r>
            <a:r>
              <a:rPr dirty="0" lang="en-US" sz="2800">
                <a:latin charset="0" pitchFamily="18" typeface="Times New Roman"/>
                <a:cs charset="0" pitchFamily="18" typeface="Times New Roman"/>
              </a:rPr>
              <a:t>than optimality.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lang="en-US" smtClean="0">
                <a:latin charset="0" typeface="Arial"/>
                <a:cs charset="0" typeface="Arial"/>
              </a:rPr>
              <a:t>BGP—The Exterior Gateway </a:t>
            </a:r>
            <a:br>
              <a:rPr lang="en-US" smtClean="0">
                <a:latin charset="0" typeface="Arial"/>
                <a:cs charset="0" typeface="Arial"/>
              </a:rPr>
            </a:br>
            <a:r>
              <a:rPr lang="en-US" smtClean="0">
                <a:latin charset="0" typeface="Arial"/>
                <a:cs charset="0" typeface="Arial"/>
              </a:rPr>
              <a:t>Routing Protocol (2)</a:t>
            </a:r>
          </a:p>
        </p:txBody>
      </p:sp>
      <p:sp>
        <p:nvSpPr>
          <p:cNvPr id="101379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715000"/>
            <a:ext cx="11808883" cy="8382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Routing policies between four Autonomous Systems</a:t>
            </a:r>
          </a:p>
        </p:txBody>
      </p:sp>
      <p:pic>
        <p:nvPicPr>
          <p:cNvPr id="101380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635000" y="1757364"/>
            <a:ext cx="109220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Virtual Circuit </a:t>
            </a:r>
          </a:p>
          <a:p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Datagram</a:t>
            </a:r>
            <a:endParaRPr dirty="0" lang="en-US"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8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1092151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eaLnBrk="1" hangingPunct="1"/>
            <a:r>
              <a:rPr dirty="0" lang="en-US" smtClean="0">
                <a:latin charset="0" typeface="Arial"/>
                <a:cs charset="0" typeface="Arial"/>
              </a:rPr>
              <a:t>BGP—The Exterior Gateway </a:t>
            </a:r>
            <a:br>
              <a:rPr dirty="0" lang="en-US" smtClean="0">
                <a:latin charset="0" typeface="Arial"/>
                <a:cs charset="0" typeface="Arial"/>
              </a:rPr>
            </a:br>
            <a:r>
              <a:rPr dirty="0" lang="en-US" smtClean="0">
                <a:latin charset="0" typeface="Arial"/>
                <a:cs charset="0" typeface="Arial"/>
              </a:rPr>
              <a:t>Routing Protocol (3)</a:t>
            </a:r>
          </a:p>
        </p:txBody>
      </p:sp>
      <p:sp>
        <p:nvSpPr>
          <p:cNvPr id="102403" name="Rectangle 3"/>
          <p:cNvSpPr>
            <a:spLocks noChangeArrowheads="1" noGrp="1"/>
          </p:cNvSpPr>
          <p:nvPr>
            <p:ph idx="1"/>
          </p:nvPr>
        </p:nvSpPr>
        <p:spPr>
          <a:xfrm>
            <a:off x="383117" y="5816600"/>
            <a:ext cx="11808883" cy="736600"/>
          </a:xfrm>
        </p:spPr>
        <p:txBody>
          <a:bodyPr numCol="1"/>
          <a:lstStyle/>
          <a:p>
            <a:pPr algn="ctr" eaLnBrk="1" hangingPunct="1">
              <a:buFontTx/>
              <a:buNone/>
            </a:pPr>
            <a:r>
              <a:rPr lang="en-US" smtClean="0">
                <a:latin charset="0" typeface="Arial"/>
                <a:cs charset="0" typeface="Arial"/>
              </a:rPr>
              <a:t>Propagation of BGP route advertisements</a:t>
            </a:r>
          </a:p>
        </p:txBody>
      </p:sp>
      <p:pic>
        <p:nvPicPr>
          <p:cNvPr id="10240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>
          <a:xfrm>
            <a:off x="590550" y="1495879"/>
            <a:ext cx="110109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Congestion Control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27642"/>
            <a:ext cx="11811000" cy="4525963"/>
          </a:xfrm>
        </p:spPr>
        <p:txBody>
          <a:bodyPr numCol="1">
            <a:normAutofit/>
          </a:bodyPr>
          <a:lstStyle/>
          <a:p>
            <a:pPr indent="-285750" marL="742950"/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Too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many packets present in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the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network </a:t>
            </a:r>
            <a:endParaRPr dirty="0" lang="en-US" smtClean="0" sz="2600">
              <a:latin charset="0" pitchFamily="18" typeface="Times New Roman"/>
              <a:cs charset="0" pitchFamily="18" typeface="Times New Roman"/>
            </a:endParaRPr>
          </a:p>
          <a:p>
            <a:pPr lvl="2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packet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delay and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loss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pPr indent="-285750" marL="742950"/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Congestion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occurs within the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network</a:t>
            </a:r>
          </a:p>
          <a:p>
            <a:pPr lvl="2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Affects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the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network layer 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pPr lvl="2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it must 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ultimately determine what to do with the excess packets</a:t>
            </a:r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.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pPr indent="-285750" marL="742950"/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The network and transport layers share the responsibility for handling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congestion</a:t>
            </a:r>
            <a:endParaRPr dirty="0" lang="en-US" smtClean="0" sz="2600">
              <a:latin charset="0" pitchFamily="18" typeface="Times New Roman"/>
              <a:cs charset="0" pitchFamily="18" typeface="Times New Roman"/>
            </a:endParaRPr>
          </a:p>
          <a:p>
            <a:pPr indent="-285750" marL="742950"/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Congestion at the network layer is related to two </a:t>
            </a:r>
            <a:r>
              <a:rPr dirty="0" lang="en-US" smtClean="0" sz="2600">
                <a:latin charset="0" pitchFamily="18" typeface="Times New Roman"/>
                <a:cs charset="0" pitchFamily="18" typeface="Times New Roman"/>
              </a:rPr>
              <a:t>issues</a:t>
            </a:r>
          </a:p>
          <a:p>
            <a:pPr lvl="2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throughput </a:t>
            </a:r>
          </a:p>
          <a:p>
            <a:pPr lvl="2"/>
            <a:r>
              <a:rPr dirty="0" lang="en-US" smtClean="0">
                <a:latin charset="0" pitchFamily="18" typeface="Times New Roman"/>
                <a:cs charset="0" pitchFamily="18" typeface="Times New Roman"/>
              </a:rPr>
              <a:t>delay</a:t>
            </a:r>
            <a:endParaRPr dirty="0" lang="en-US" smtClean="0">
              <a:latin charset="0" pitchFamily="18" typeface="Times New Roman"/>
              <a:cs charset="0" pitchFamily="18" typeface="Times New Roman"/>
            </a:endParaRPr>
          </a:p>
          <a:p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81</a:t>
            </a:fld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B248F367-2125-4EBA-ABB3-84646E51F94A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1D365E4-11C0-42DA-A50E-9377F1F94F40}" type="slidenum">
              <a:rPr lang="en-US"/>
              <a:pPr/>
              <a:t>82</a:t>
            </a:fld>
            <a:endParaRPr lang="en-US"/>
          </a:p>
        </p:txBody>
      </p:sp>
      <p:sp>
        <p:nvSpPr>
          <p:cNvPr id="36866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Congestion </a:t>
            </a:r>
          </a:p>
        </p:txBody>
      </p:sp>
      <p:sp>
        <p:nvSpPr>
          <p:cNvPr id="3686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09600" y="5518152"/>
            <a:ext cx="11156951" cy="838200"/>
          </a:xfrm>
        </p:spPr>
        <p:txBody>
          <a:bodyPr numCol="1">
            <a:noAutofit/>
          </a:bodyPr>
          <a:lstStyle/>
          <a:p>
            <a:pPr algn="ctr">
              <a:buFontTx/>
              <a:buNone/>
            </a:pPr>
            <a:r>
              <a:rPr dirty="0" lang="en-US" sz="2800"/>
              <a:t>When too much traffic is offered, congestion sets in and performance degrades sharply.</a:t>
            </a:r>
          </a:p>
        </p:txBody>
      </p:sp>
      <p:pic>
        <p:nvPicPr>
          <p:cNvPr descr="5-25" id="36869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954779" y="1515157"/>
            <a:ext cx="8282442" cy="39635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5C8B93F-C8CD-488A-A1E6-95EA4F81F0CF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7E11DA52-CF4D-4386-A523-A6CB7F2E9BFF}" type="slidenum">
              <a:rPr lang="en-US"/>
              <a:pPr/>
              <a:t>83</a:t>
            </a:fld>
            <a:endParaRPr lang="en-US"/>
          </a:p>
        </p:txBody>
      </p:sp>
      <p:sp>
        <p:nvSpPr>
          <p:cNvPr id="3584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Congestion Control Algorithms</a:t>
            </a:r>
          </a:p>
        </p:txBody>
      </p:sp>
      <p:sp>
        <p:nvSpPr>
          <p:cNvPr id="3584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576943" y="1905000"/>
            <a:ext cx="11686116" cy="2819400"/>
          </a:xfrm>
        </p:spPr>
        <p:txBody>
          <a:bodyPr numCol="1"/>
          <a:lstStyle/>
          <a:p>
            <a:pPr>
              <a:buFontTx/>
              <a:buChar char="•"/>
            </a:pPr>
            <a:r>
              <a:rPr dirty="0" lang="en-US" sz="3200"/>
              <a:t>General Principles of Congestion Control</a:t>
            </a:r>
          </a:p>
          <a:p>
            <a:pPr>
              <a:buFontTx/>
              <a:buChar char="•"/>
            </a:pPr>
            <a:r>
              <a:rPr dirty="0" lang="en-US" sz="3200"/>
              <a:t>Congestion Prevention Policies</a:t>
            </a:r>
          </a:p>
          <a:p>
            <a:pPr>
              <a:buFontTx/>
              <a:buChar char="•"/>
            </a:pPr>
            <a:r>
              <a:rPr dirty="0" lang="en-US" sz="3200"/>
              <a:t>Congestion Control in Virtual-Circuit Subnets</a:t>
            </a:r>
          </a:p>
          <a:p>
            <a:pPr>
              <a:buFontTx/>
              <a:buChar char="•"/>
            </a:pPr>
            <a:r>
              <a:rPr dirty="0" lang="en-US" sz="3200"/>
              <a:t>Congestion Control in Datagram Subnets</a:t>
            </a:r>
          </a:p>
          <a:p>
            <a:pPr>
              <a:buFontTx/>
              <a:buChar char="•"/>
            </a:pPr>
            <a:endParaRPr dirty="0" lang="en-US" sz="3200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A07E1A4-F063-4B26-8EAA-C319CFB9CA86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049D9E9-FF7E-4061-9490-F097681FE0C2}" type="slidenum">
              <a:rPr lang="en-US"/>
              <a:pPr/>
              <a:t>84</a:t>
            </a:fld>
            <a:endParaRPr lang="en-US"/>
          </a:p>
        </p:txBody>
      </p:sp>
      <p:sp>
        <p:nvSpPr>
          <p:cNvPr id="3789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z="4000"/>
              <a:t>General Principles of Congestion Control</a:t>
            </a:r>
          </a:p>
        </p:txBody>
      </p:sp>
      <p:sp>
        <p:nvSpPr>
          <p:cNvPr id="3789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01133" y="1708150"/>
            <a:ext cx="11590867" cy="4845050"/>
          </a:xfrm>
        </p:spPr>
        <p:txBody>
          <a:bodyPr numCol="1"/>
          <a:lstStyle/>
          <a:p>
            <a:pPr>
              <a:buFontTx/>
              <a:buAutoNum type="arabicPeriod"/>
            </a:pPr>
            <a:r>
              <a:rPr dirty="0" lang="en-US" sz="3200"/>
              <a:t>Monitor the system .</a:t>
            </a:r>
          </a:p>
          <a:p>
            <a:pPr lvl="1"/>
            <a:r>
              <a:rPr dirty="0" lang="en-US" sz="3200"/>
              <a:t>detect when and where congestion occurs.</a:t>
            </a:r>
          </a:p>
          <a:p>
            <a:pPr>
              <a:buFontTx/>
              <a:buAutoNum type="arabicPeriod"/>
            </a:pPr>
            <a:r>
              <a:rPr dirty="0" lang="en-US" sz="3200"/>
              <a:t>Pass information to where action can be taken.</a:t>
            </a:r>
          </a:p>
          <a:p>
            <a:pPr>
              <a:buFontTx/>
              <a:buAutoNum type="arabicPeriod"/>
            </a:pPr>
            <a:r>
              <a:rPr dirty="0" lang="en-US" sz="3200"/>
              <a:t>Adjust system operation to correct the problem.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61578FC7-3458-47C8-BF20-3D53B4F4C2DD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51B7F7D-80BD-4252-9504-069F266C21A4}" type="slidenum">
              <a:rPr lang="en-US"/>
              <a:pPr/>
              <a:t>85</a:t>
            </a:fld>
            <a:endParaRPr lang="en-US"/>
          </a:p>
        </p:txBody>
      </p:sp>
      <p:sp>
        <p:nvSpPr>
          <p:cNvPr id="38914" name="Rectangle 2"/>
          <p:cNvSpPr>
            <a:spLocks noChangeArrowheads="1" noGrp="1"/>
          </p:cNvSpPr>
          <p:nvPr>
            <p:ph type="title"/>
          </p:nvPr>
        </p:nvSpPr>
        <p:spPr>
          <a:xfrm>
            <a:off x="609600" y="228600"/>
            <a:ext cx="10972801" cy="1143000"/>
          </a:xfrm>
        </p:spPr>
        <p:txBody>
          <a:bodyPr numCol="1"/>
          <a:lstStyle/>
          <a:p>
            <a:r>
              <a:rPr dirty="0" lang="en-US"/>
              <a:t>Congestion Prevention Policies</a:t>
            </a:r>
          </a:p>
        </p:txBody>
      </p:sp>
      <p:pic>
        <p:nvPicPr>
          <p:cNvPr descr="5-26" id="10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458913"/>
            <a:ext cx="7949203" cy="52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bIns="45720" lIns="91440" numCol="1" rIns="91440" rtlCol="0" tIns="45720" vert="horz">
            <a:normAutofit/>
          </a:bodyPr>
          <a:lstStyle/>
          <a:p>
            <a:r>
              <a:rPr dirty="0" lang="en-US" smtClean="0"/>
              <a:t>Quality </a:t>
            </a:r>
            <a:r>
              <a:rPr dirty="0" lang="en-US"/>
              <a:t>of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dirty="0" lang="en-US" smtClean="0"/>
          </a:p>
          <a:p>
            <a:r>
              <a:rPr dirty="0" lang="en-US"/>
              <a:t>Overprovisioning </a:t>
            </a:r>
            <a:endParaRPr dirty="0" lang="en-US"/>
          </a:p>
          <a:p>
            <a:r>
              <a:rPr dirty="0" lang="en-US"/>
              <a:t>Buffering </a:t>
            </a:r>
            <a:endParaRPr dirty="0" lang="en-US"/>
          </a:p>
          <a:p>
            <a:r>
              <a:rPr dirty="0" lang="en-US"/>
              <a:t>Traffic Shaping </a:t>
            </a:r>
            <a:endParaRPr dirty="0" lang="en-US"/>
          </a:p>
          <a:p>
            <a:r>
              <a:rPr dirty="0" lang="en-US" smtClean="0"/>
              <a:t>The </a:t>
            </a:r>
            <a:r>
              <a:rPr dirty="0" lang="en-US" smtClean="0"/>
              <a:t>Leaky Bucket </a:t>
            </a:r>
            <a:r>
              <a:rPr dirty="0" lang="en-US" smtClean="0"/>
              <a:t>Algorithm</a:t>
            </a:r>
            <a:endParaRPr dirty="0" lang="en-US" smtClean="0"/>
          </a:p>
          <a:p>
            <a:r>
              <a:rPr dirty="0" lang="en-US" smtClean="0"/>
              <a:t>The Token Bucket </a:t>
            </a:r>
            <a:r>
              <a:rPr dirty="0" lang="en-US" smtClean="0"/>
              <a:t>Algorithm</a:t>
            </a:r>
          </a:p>
          <a:p>
            <a:r>
              <a:rPr dirty="0" lang="en-US" smtClean="0"/>
              <a:t>Fragmentation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B884FB3-3518-43DD-92AF-B633B71A8F35}" type="datetime1">
              <a:rPr lang="en-US" smtClean="0"/>
              <a:pPr/>
              <a:t>8/13/2019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 smtClean="0"/>
              <a:t>Computer Network Unit II</a:t>
            </a:r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A67AFE19-8960-4999-8BB5-FA14F1DD873F}" type="slidenum">
              <a:rPr lang="en-US" smtClean="0"/>
              <a:pPr/>
              <a:t>86</a:t>
            </a:fld>
            <a:endParaRPr dirty="0"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D3877BB-CFA7-497B-AADC-588E4236F99E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262C5E6-5F78-4D83-8CA6-FA81AF1A7FD8}" type="slidenum">
              <a:rPr lang="en-US"/>
              <a:pPr/>
              <a:t>87</a:t>
            </a:fld>
            <a:endParaRPr lang="en-US"/>
          </a:p>
        </p:txBody>
      </p:sp>
      <p:sp>
        <p:nvSpPr>
          <p:cNvPr id="46082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The Leaky Bucket Algorithm</a:t>
            </a:r>
          </a:p>
        </p:txBody>
      </p:sp>
      <p:sp>
        <p:nvSpPr>
          <p:cNvPr id="4608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596901" y="5848350"/>
            <a:ext cx="11808884" cy="838200"/>
          </a:xfrm>
        </p:spPr>
        <p:txBody>
          <a:bodyPr numCol="1"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leaky bucket with water.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leaky bucket with packets.</a:t>
            </a:r>
          </a:p>
        </p:txBody>
      </p:sp>
      <p:pic>
        <p:nvPicPr>
          <p:cNvPr descr="5-32" id="46085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2133600" y="1752600"/>
            <a:ext cx="7945967" cy="3867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1C6C285-701E-4353-81F3-B2F3020F3E9D}" type="datetime1">
              <a:rPr lang="en-US"/>
              <a:pPr/>
              <a:t>8/13/2019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265FBC8-22DC-4B97-A8CB-4E6B8FC3396E}" type="slidenum">
              <a:rPr lang="en-US"/>
              <a:pPr/>
              <a:t>88</a:t>
            </a:fld>
            <a:endParaRPr lang="en-US"/>
          </a:p>
        </p:txBody>
      </p:sp>
      <p:sp>
        <p:nvSpPr>
          <p:cNvPr id="4813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The Token Bucket Algorithm</a:t>
            </a:r>
          </a:p>
        </p:txBody>
      </p:sp>
      <p:sp>
        <p:nvSpPr>
          <p:cNvPr id="4813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0" y="6134101"/>
            <a:ext cx="12192000" cy="536575"/>
          </a:xfrm>
        </p:spPr>
        <p:txBody>
          <a:bodyPr numCol="1">
            <a:normAutofit lnSpcReduction="10000"/>
          </a:bodyPr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Before.  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  After.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>
          <a:xfrm>
            <a:off x="4794251" y="2755900"/>
            <a:ext cx="17356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charset="0" pitchFamily="18" typeface="Times New Roman"/>
              </a:rPr>
              <a:t>5-34</a:t>
            </a:r>
          </a:p>
        </p:txBody>
      </p:sp>
      <p:pic>
        <p:nvPicPr>
          <p:cNvPr descr="5-34" id="48133" name="Picture 5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2362200" y="1620837"/>
            <a:ext cx="6824133" cy="4475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1C6C285-701E-4353-81F3-B2F3020F3E9D}" type="datetime1">
              <a:rPr lang="en-US"/>
              <a:pPr/>
              <a:t>8/14/2019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265FBC8-22DC-4B97-A8CB-4E6B8FC3396E}" type="slidenum">
              <a:rPr lang="en-US"/>
              <a:pPr/>
              <a:t>89</a:t>
            </a:fld>
            <a:endParaRPr lang="en-US"/>
          </a:p>
        </p:txBody>
      </p:sp>
      <p:sp>
        <p:nvSpPr>
          <p:cNvPr id="4813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Fragmentation</a:t>
            </a:r>
            <a:endParaRPr dirty="0" lang="en-US"/>
          </a:p>
        </p:txBody>
      </p:sp>
      <p:pic>
        <p:nvPicPr>
          <p:cNvPr descr="5-50" id="10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417638"/>
            <a:ext cx="8160544" cy="432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565672" y="5926139"/>
            <a:ext cx="9144000" cy="612775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>
            <a:lvl1pPr algn="l" defTabSz="914400" eaLnBrk="1" hangingPunct="1" indent="-342900" latinLnBrk="0" marL="3429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85750" latinLnBrk="0" marL="742950" rtl="0">
              <a:spcBef>
                <a:spcPct val="20000"/>
              </a:spcBef>
              <a:buFont charset="0" panose="020B0604020202020204" pitchFamily="34" typeface="Arial"/>
              <a:buChar char="–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spcBef>
                <a:spcPct val="20000"/>
              </a:spcBef>
              <a:buFont charset="0" panose="020B0604020202020204" pitchFamily="34" typeface="Arial"/>
              <a:buChar char="–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spcBef>
                <a:spcPct val="20000"/>
              </a:spcBef>
              <a:buFont charset="0" panose="020B0604020202020204" pitchFamily="34" typeface="Arial"/>
              <a:buChar char="»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dirty="0" lang="en-US" smtClean="0" sz="2400"/>
              <a:t>(a) Transparent fragmentation.    (b) Nontransparent fragmentation.</a:t>
            </a:r>
            <a:endParaRPr dirty="0" lang="en-US" smtClean="0" sz="2400"/>
          </a:p>
        </p:txBody>
      </p:sp>
    </p:spTree>
    <p:extLst>
      <p:ext uri="{BB962C8B-B14F-4D97-AF65-F5344CB8AC3E}">
        <p14:creationId xmlns:p14="http://schemas.microsoft.com/office/powerpoint/2010/main" val="21899225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D2C6DB6-1C77-4A03-828C-602E774CF43F}" type="datetime1">
              <a:rPr lang="en-US" smtClean="0"/>
              <a:pPr/>
              <a:t>8/13/2019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53C0A34-EC73-467E-9723-1FFC047B98DD}" type="slidenum">
              <a:rPr lang="en-US"/>
              <a:pPr/>
              <a:t>9</a:t>
            </a:fld>
            <a:endParaRPr lang="en-US"/>
          </a:p>
        </p:txBody>
      </p:sp>
      <p:sp>
        <p:nvSpPr>
          <p:cNvPr id="10242" name="Rectangle 2"/>
          <p:cNvSpPr>
            <a:spLocks noChangeArrowheads="1" noGrp="1"/>
          </p:cNvSpPr>
          <p:nvPr>
            <p:ph type="title"/>
          </p:nvPr>
        </p:nvSpPr>
        <p:spPr>
          <a:xfrm>
            <a:off x="1981200" y="274638"/>
            <a:ext cx="9601201" cy="1143000"/>
          </a:xfrm>
        </p:spPr>
        <p:txBody>
          <a:bodyPr numCol="1">
            <a:normAutofit fontScale="90000"/>
          </a:bodyPr>
          <a:lstStyle/>
          <a:p>
            <a:r>
              <a:rPr dirty="0" lang="en-US" sz="4000">
                <a:latin charset="0" pitchFamily="18" typeface="Times New Roman"/>
                <a:cs charset="0" pitchFamily="18" typeface="Times New Roman"/>
              </a:rPr>
              <a:t>Comparison</a:t>
            </a:r>
            <a:r>
              <a:rPr dirty="0" lang="en-US" sz="4000"/>
              <a:t> of Virtual-Circuit and Datagram Subnets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>
          <a:xfrm>
            <a:off x="4423834" y="3095625"/>
            <a:ext cx="14287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charset="0" pitchFamily="18" typeface="Times New Roman"/>
              </a:rPr>
              <a:t>5-4</a:t>
            </a:r>
          </a:p>
        </p:txBody>
      </p:sp>
      <p:pic>
        <p:nvPicPr>
          <p:cNvPr descr="5-4" id="10246" name="Picture 6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>
          <a:xfrm>
            <a:off x="1142999" y="1524000"/>
            <a:ext cx="10439401" cy="4832352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 smtClean="0"/>
              <a:t>Computer Network Unit II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1C6C285-701E-4353-81F3-B2F3020F3E9D}" type="datetime1">
              <a:rPr lang="en-US"/>
              <a:pPr/>
              <a:t>8/14/2019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lang="en-US"/>
              <a:t>Tanenbaum Chapter 5 Network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265FBC8-22DC-4B97-A8CB-4E6B8FC3396E}" type="slidenum">
              <a:rPr lang="en-US"/>
              <a:pPr/>
              <a:t>90</a:t>
            </a:fld>
            <a:endParaRPr lang="en-US"/>
          </a:p>
        </p:txBody>
      </p:sp>
      <p:sp>
        <p:nvSpPr>
          <p:cNvPr id="48130" name="Rectangle 2"/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Fragmentation</a:t>
            </a:r>
            <a:endParaRPr dirty="0" lang="en-US"/>
          </a:p>
        </p:txBody>
      </p:sp>
      <p:pic>
        <p:nvPicPr>
          <p:cNvPr descr="5-51" id="9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417638"/>
            <a:ext cx="9067800" cy="532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72674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lastClr="000000" val="windowText"/>
      </a:dk1>
      <a:lt1>
        <a:sysClr lastClr="FFFFFF" val="window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Company>NVIDIA</Company>
  <Words>3079</Words>
  <Paragraphs>699</Paragraphs>
  <Slides>90</Slides>
  <Notes>30</Notes>
  <TotalTime>46135</TotalTime>
  <HiddenSlides>0</HiddenSlides>
  <MMClips>0</MMClips>
  <ScaleCrop>false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baseType="lpstr" size="103">
      <vt:lpstr>Arial</vt:lpstr>
      <vt:lpstr>Arial Black</vt:lpstr>
      <vt:lpstr>Calibri</vt:lpstr>
      <vt:lpstr>Comic Sans MS</vt:lpstr>
      <vt:lpstr>Courier New</vt:lpstr>
      <vt:lpstr>新細明體</vt:lpstr>
      <vt:lpstr>Symbol</vt:lpstr>
      <vt:lpstr>Times New Roman</vt:lpstr>
      <vt:lpstr>Verdana</vt:lpstr>
      <vt:lpstr>Wingdings</vt:lpstr>
      <vt:lpstr>Office Theme</vt:lpstr>
      <vt:lpstr>1_Custom Design</vt:lpstr>
      <vt:lpstr>Custom Design</vt:lpstr>
      <vt:lpstr>PowerPoint Presentation</vt:lpstr>
      <vt:lpstr>Unit 2: NETWORK LAYER</vt:lpstr>
      <vt:lpstr>Functionality of Network Layer</vt:lpstr>
      <vt:lpstr>Network Layer Design Issues</vt:lpstr>
      <vt:lpstr>Store-and-Forward Packet Switching</vt:lpstr>
      <vt:lpstr>Implementation of Connectionless Service</vt:lpstr>
      <vt:lpstr>Implementation of Connection-Oriented Service</vt:lpstr>
      <vt:lpstr>PowerPoint Presentation</vt:lpstr>
      <vt:lpstr>Comparison of Virtual-Circuit and Datagram Subnets</vt:lpstr>
      <vt:lpstr>Internet Protocol: IPv4</vt:lpstr>
      <vt:lpstr>Internet Protocol: IPv4</vt:lpstr>
      <vt:lpstr>Classes of IP Addresses</vt:lpstr>
      <vt:lpstr>IP Addresses</vt:lpstr>
      <vt:lpstr>IP Address Range</vt:lpstr>
      <vt:lpstr>Problem 1</vt:lpstr>
      <vt:lpstr>Problem 2</vt:lpstr>
      <vt:lpstr>Problem 3</vt:lpstr>
      <vt:lpstr>Default Subnet Mask</vt:lpstr>
      <vt:lpstr>Private IP Addresses</vt:lpstr>
      <vt:lpstr>Subnetting / CIDR / VLSM</vt:lpstr>
      <vt:lpstr>Subnetting / CIDR / VLSM</vt:lpstr>
      <vt:lpstr>Reserved Address - Network and Broadcast</vt:lpstr>
      <vt:lpstr>Subnet Mask Bits</vt:lpstr>
      <vt:lpstr>Problem 4</vt:lpstr>
      <vt:lpstr>Problem 5</vt:lpstr>
      <vt:lpstr>Internet Protocol: IPv6</vt:lpstr>
      <vt:lpstr>IP Version 6 Goals</vt:lpstr>
      <vt:lpstr>Internet Protocol: IPv6</vt:lpstr>
      <vt:lpstr>Internet Protocol: IPv6</vt:lpstr>
      <vt:lpstr>IPv6 Extension Headers</vt:lpstr>
      <vt:lpstr>IPv6 Extension Headers</vt:lpstr>
      <vt:lpstr>IPv6 Extension Headers (Routing)</vt:lpstr>
      <vt:lpstr>Unit 2: NETWORK LAYER</vt:lpstr>
      <vt:lpstr>Subnets</vt:lpstr>
      <vt:lpstr>PowerPoint Presentation</vt:lpstr>
      <vt:lpstr>Subnets cont..</vt:lpstr>
      <vt:lpstr>Classful Addressing (Cntd.)</vt:lpstr>
      <vt:lpstr>PowerPoint Presentation</vt:lpstr>
      <vt:lpstr>PowerPoint Presentation</vt:lpstr>
      <vt:lpstr>PowerPoint Presentation</vt:lpstr>
      <vt:lpstr>CIDR – Classless Inter Domain Routing</vt:lpstr>
      <vt:lpstr>NAT – Network Address Translation</vt:lpstr>
      <vt:lpstr>Internet Control Message Protocols</vt:lpstr>
      <vt:lpstr>Internet Control Message Protocols</vt:lpstr>
      <vt:lpstr>Routing Algorithm</vt:lpstr>
      <vt:lpstr>Internetwork Routing</vt:lpstr>
      <vt:lpstr>Internetwork Routing</vt:lpstr>
      <vt:lpstr>Internetwork Routing</vt:lpstr>
      <vt:lpstr>Flooding</vt:lpstr>
      <vt:lpstr>Shortest Path Routing</vt:lpstr>
      <vt:lpstr>Dijkstra’s Algorithm Shortest Path Routing</vt:lpstr>
      <vt:lpstr>Internetwork Routing</vt:lpstr>
      <vt:lpstr>Adaptive Routing</vt:lpstr>
      <vt:lpstr>Distance Vector Routing</vt:lpstr>
      <vt:lpstr>Distance Vector Algorithm</vt:lpstr>
      <vt:lpstr>Distance Vector Routing</vt:lpstr>
      <vt:lpstr>The count-to-infinity problem</vt:lpstr>
      <vt:lpstr>Link State Algorithm</vt:lpstr>
      <vt:lpstr>Learning about the Neighbors</vt:lpstr>
      <vt:lpstr>Measuring Line Cost</vt:lpstr>
      <vt:lpstr>Building Link State Packets</vt:lpstr>
      <vt:lpstr>Distributing the Link State Packets</vt:lpstr>
      <vt:lpstr>Routing Information Protocol (RIP)</vt:lpstr>
      <vt:lpstr>RIPv2</vt:lpstr>
      <vt:lpstr>RIP Messages</vt:lpstr>
      <vt:lpstr>Routing with RIP</vt:lpstr>
      <vt:lpstr>Routing with Rip Cont.</vt:lpstr>
      <vt:lpstr>Security</vt:lpstr>
      <vt:lpstr>RIP Problems</vt:lpstr>
      <vt:lpstr>Open Shortest Path First(OSPF)</vt:lpstr>
      <vt:lpstr>PowerPoint Presentation</vt:lpstr>
      <vt:lpstr>OSPF—An Interior Gateway  Routing Protocol (1)</vt:lpstr>
      <vt:lpstr>OSPF—An Interior Gateway  Routing Protocol (2)</vt:lpstr>
      <vt:lpstr>OSPF—An Interior Gateway  Routing Protocol (3)</vt:lpstr>
      <vt:lpstr>OSPF Terminology</vt:lpstr>
      <vt:lpstr>OSPF—An Interior Gateway  Routing Protocol (4)</vt:lpstr>
      <vt:lpstr>OSPF</vt:lpstr>
      <vt:lpstr>Border Gateway Protocol (BGP)</vt:lpstr>
      <vt:lpstr>BGP—The Exterior Gateway  Routing Protocol (2)</vt:lpstr>
      <vt:lpstr>BGP—The Exterior Gateway  Routing Protocol (3)</vt:lpstr>
      <vt:lpstr>Congestion Control</vt:lpstr>
      <vt:lpstr>Congestion</vt:lpstr>
      <vt:lpstr>Congestion Control Algorithms</vt:lpstr>
      <vt:lpstr>General Principles of Congestion Control</vt:lpstr>
      <vt:lpstr>Congestion Prevention Policies</vt:lpstr>
      <vt:lpstr>Quality of Service</vt:lpstr>
      <vt:lpstr>The Leaky Bucket Algorithm</vt:lpstr>
      <vt:lpstr>The Token Bucket Algorithm</vt:lpstr>
      <vt:lpstr>Fragmentation</vt:lpstr>
      <vt:lpstr>Fragmentation</vt:lpstr>
    </vt:vector>
  </TitlesOfParts>
  <LinksUpToDate>false</LinksUpToDate>
  <SharedDoc>false</SharedDoc>
  <HyperlinksChanged>false</HyperlinksChanged>
  <Application>Microsoft Office PowerPoint</Application>
  <AppVersion>15.0000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2018-04-24T16:08:04Z</dcterms:created>
  <dc:creator>skinger</dc:creator>
  <cp:lastModifiedBy>Lalit Kulkarni</cp:lastModifiedBy>
  <dcterms:modified xsi:type="dcterms:W3CDTF">2019-08-14T07:51:18Z</dcterms:modified>
  <cp:revision>504</cp:revision>
  <dc:title>PowerPoint Presentation</dc:title>
</cp:coreProperties>
</file>